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96" r:id="rId30"/>
  </p:sldMasterIdLst>
  <p:notesMasterIdLst>
    <p:notesMasterId r:id="rId43"/>
  </p:notesMasterIdLst>
  <p:sldIdLst>
    <p:sldId id="2142533867" r:id="rId31"/>
    <p:sldId id="2142533868" r:id="rId32"/>
    <p:sldId id="2142533870" r:id="rId33"/>
    <p:sldId id="2142533871" r:id="rId34"/>
    <p:sldId id="2142533872" r:id="rId35"/>
    <p:sldId id="2142533873" r:id="rId36"/>
    <p:sldId id="2142533876" r:id="rId37"/>
    <p:sldId id="2142533877" r:id="rId38"/>
    <p:sldId id="2142533874" r:id="rId39"/>
    <p:sldId id="2142533878" r:id="rId40"/>
    <p:sldId id="2142533875" r:id="rId41"/>
    <p:sldId id="2142533869"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70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DDF"/>
    <a:srgbClr val="008A00"/>
    <a:srgbClr val="0965B1"/>
    <a:srgbClr val="097288"/>
    <a:srgbClr val="F6BD18"/>
    <a:srgbClr val="3C454A"/>
    <a:srgbClr val="D62429"/>
    <a:srgbClr val="EC7A2E"/>
    <a:srgbClr val="71797D"/>
    <a:srgbClr val="3E46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1F64F4-3328-4738-B0CF-979822DD30C0}" v="832" dt="2024-06-27T09:06:51.0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showGuides="1">
      <p:cViewPr varScale="1">
        <p:scale>
          <a:sx n="119" d="100"/>
          <a:sy n="119" d="100"/>
        </p:scale>
        <p:origin x="96" y="300"/>
      </p:cViewPr>
      <p:guideLst>
        <p:guide orient="horz" pos="2160"/>
        <p:guide pos="2706"/>
      </p:guideLst>
    </p:cSldViewPr>
  </p:slideViewPr>
  <p:notesTextViewPr>
    <p:cViewPr>
      <p:scale>
        <a:sx n="3" d="2"/>
        <a:sy n="3" d="2"/>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customXml" Target="../customXml/item13.xml"/><Relationship Id="rId18" Type="http://schemas.openxmlformats.org/officeDocument/2006/relationships/customXml" Target="../customXml/item18.xml"/><Relationship Id="rId26" Type="http://schemas.openxmlformats.org/officeDocument/2006/relationships/customXml" Target="../customXml/item26.xml"/><Relationship Id="rId39" Type="http://schemas.openxmlformats.org/officeDocument/2006/relationships/slide" Target="slides/slide9.xml"/><Relationship Id="rId21" Type="http://schemas.openxmlformats.org/officeDocument/2006/relationships/customXml" Target="../customXml/item21.xml"/><Relationship Id="rId34" Type="http://schemas.openxmlformats.org/officeDocument/2006/relationships/slide" Target="slides/slide4.xml"/><Relationship Id="rId42" Type="http://schemas.openxmlformats.org/officeDocument/2006/relationships/slide" Target="slides/slide12.xml"/><Relationship Id="rId47" Type="http://schemas.openxmlformats.org/officeDocument/2006/relationships/tableStyles" Target="tableStyles.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customXml" Target="../customXml/item16.xml"/><Relationship Id="rId29" Type="http://schemas.openxmlformats.org/officeDocument/2006/relationships/customXml" Target="../customXml/item29.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customXml" Target="../customXml/item11.xml"/><Relationship Id="rId24" Type="http://schemas.openxmlformats.org/officeDocument/2006/relationships/customXml" Target="../customXml/item24.xml"/><Relationship Id="rId32" Type="http://schemas.openxmlformats.org/officeDocument/2006/relationships/slide" Target="slides/slide2.xml"/><Relationship Id="rId37" Type="http://schemas.openxmlformats.org/officeDocument/2006/relationships/slide" Target="slides/slide7.xml"/><Relationship Id="rId40" Type="http://schemas.openxmlformats.org/officeDocument/2006/relationships/slide" Target="slides/slide10.xml"/><Relationship Id="rId45" Type="http://schemas.openxmlformats.org/officeDocument/2006/relationships/viewProps" Target="viewProps.xml"/><Relationship Id="rId5" Type="http://schemas.openxmlformats.org/officeDocument/2006/relationships/customXml" Target="../customXml/item5.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slide" Target="slides/slide6.xml"/><Relationship Id="rId10" Type="http://schemas.openxmlformats.org/officeDocument/2006/relationships/customXml" Target="../customXml/item10.xml"/><Relationship Id="rId19" Type="http://schemas.openxmlformats.org/officeDocument/2006/relationships/customXml" Target="../customXml/item19.xml"/><Relationship Id="rId31" Type="http://schemas.openxmlformats.org/officeDocument/2006/relationships/slide" Target="slides/slide1.xml"/><Relationship Id="rId44"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customXml" Target="../customXml/item14.xml"/><Relationship Id="rId22" Type="http://schemas.openxmlformats.org/officeDocument/2006/relationships/customXml" Target="../customXml/item22.xml"/><Relationship Id="rId27" Type="http://schemas.openxmlformats.org/officeDocument/2006/relationships/customXml" Target="../customXml/item27.xml"/><Relationship Id="rId30" Type="http://schemas.openxmlformats.org/officeDocument/2006/relationships/slideMaster" Target="slideMasters/slideMaster1.xml"/><Relationship Id="rId35" Type="http://schemas.openxmlformats.org/officeDocument/2006/relationships/slide" Target="slides/slide5.xml"/><Relationship Id="rId43" Type="http://schemas.openxmlformats.org/officeDocument/2006/relationships/notesMaster" Target="notesMasters/notesMaster1.xml"/><Relationship Id="rId48" Type="http://schemas.microsoft.com/office/2015/10/relationships/revisionInfo" Target="revisionInfo.xml"/><Relationship Id="rId8" Type="http://schemas.openxmlformats.org/officeDocument/2006/relationships/customXml" Target="../customXml/item8.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customXml" Target="../customXml/item17.xml"/><Relationship Id="rId25" Type="http://schemas.openxmlformats.org/officeDocument/2006/relationships/customXml" Target="../customXml/item25.xml"/><Relationship Id="rId33" Type="http://schemas.openxmlformats.org/officeDocument/2006/relationships/slide" Target="slides/slide3.xml"/><Relationship Id="rId38" Type="http://schemas.openxmlformats.org/officeDocument/2006/relationships/slide" Target="slides/slide8.xml"/><Relationship Id="rId46" Type="http://schemas.openxmlformats.org/officeDocument/2006/relationships/theme" Target="theme/theme1.xml"/><Relationship Id="rId20" Type="http://schemas.openxmlformats.org/officeDocument/2006/relationships/customXml" Target="../customXml/item20.xml"/><Relationship Id="rId41" Type="http://schemas.openxmlformats.org/officeDocument/2006/relationships/slide" Target="slides/slide11.xml"/></Relationships>
</file>

<file path=ppt/diagrams/_rels/data1.xml.rels><?xml version="1.0" encoding="UTF-8" standalone="yes"?>
<Relationships xmlns="http://schemas.openxmlformats.org/package/2006/relationships"><Relationship Id="rId1" Type="http://schemas.openxmlformats.org/officeDocument/2006/relationships/hyperlink" Target="https://mastodon.social/@AndresFreundTec/112180406142695845"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s://mastodon.social/@AndresFreundTec/112180406142695845"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7164BE-EE6B-4D4F-806F-31AAE76D7762}" type="doc">
      <dgm:prSet loTypeId="urn:microsoft.com/office/officeart/2005/8/layout/chevron2" loCatId="process" qsTypeId="urn:microsoft.com/office/officeart/2005/8/quickstyle/simple1" qsCatId="simple" csTypeId="urn:microsoft.com/office/officeart/2005/8/colors/accent1_2" csCatId="accent1" phldr="1"/>
      <dgm:spPr/>
    </dgm:pt>
    <dgm:pt modelId="{AFF8E45F-7049-4167-B648-9F4357E9BC8E}">
      <dgm:prSet phldrT="[Text]"/>
      <dgm:spPr/>
      <dgm:t>
        <a:bodyPr/>
        <a:lstStyle/>
        <a:p>
          <a:r>
            <a:rPr lang="nb-NO" dirty="0"/>
            <a:t>2021</a:t>
          </a:r>
          <a:endParaRPr lang="en-US" dirty="0"/>
        </a:p>
      </dgm:t>
    </dgm:pt>
    <dgm:pt modelId="{6BDF3B42-3DFE-4AF3-A628-937F2407782B}" type="parTrans" cxnId="{C052CA5A-FE71-4A36-BA15-67A40E89F713}">
      <dgm:prSet/>
      <dgm:spPr/>
      <dgm:t>
        <a:bodyPr/>
        <a:lstStyle/>
        <a:p>
          <a:endParaRPr lang="en-US"/>
        </a:p>
      </dgm:t>
    </dgm:pt>
    <dgm:pt modelId="{2AF12795-34CE-43A6-961B-5C50F0771490}" type="sibTrans" cxnId="{C052CA5A-FE71-4A36-BA15-67A40E89F713}">
      <dgm:prSet/>
      <dgm:spPr/>
      <dgm:t>
        <a:bodyPr/>
        <a:lstStyle/>
        <a:p>
          <a:endParaRPr lang="en-US"/>
        </a:p>
      </dgm:t>
    </dgm:pt>
    <dgm:pt modelId="{4987728D-33FE-4E9C-A3AE-4B629DD8FFAF}">
      <dgm:prSet phldrT="[Text]"/>
      <dgm:spPr/>
      <dgm:t>
        <a:bodyPr/>
        <a:lstStyle/>
        <a:p>
          <a:r>
            <a:rPr lang="nb-NO" dirty="0"/>
            <a:t>2022</a:t>
          </a:r>
          <a:endParaRPr lang="en-US" dirty="0"/>
        </a:p>
      </dgm:t>
    </dgm:pt>
    <dgm:pt modelId="{B0D051F6-8BA1-4B95-8AB9-CABC1E2E1DC4}" type="parTrans" cxnId="{91DD214A-E708-4257-9DC7-2C57ABF6C287}">
      <dgm:prSet/>
      <dgm:spPr/>
      <dgm:t>
        <a:bodyPr/>
        <a:lstStyle/>
        <a:p>
          <a:endParaRPr lang="en-US"/>
        </a:p>
      </dgm:t>
    </dgm:pt>
    <dgm:pt modelId="{6F547031-AABE-40C8-9BEE-83C0A008F908}" type="sibTrans" cxnId="{91DD214A-E708-4257-9DC7-2C57ABF6C287}">
      <dgm:prSet/>
      <dgm:spPr/>
      <dgm:t>
        <a:bodyPr/>
        <a:lstStyle/>
        <a:p>
          <a:endParaRPr lang="en-US"/>
        </a:p>
      </dgm:t>
    </dgm:pt>
    <dgm:pt modelId="{89D94E63-A2B6-4669-AA45-3EDE7035A0F6}">
      <dgm:prSet phldrT="[Text]" custT="1"/>
      <dgm:spPr/>
      <dgm:t>
        <a:bodyPr/>
        <a:lstStyle/>
        <a:p>
          <a:r>
            <a:rPr lang="nb-NO" sz="1400" dirty="0" err="1"/>
            <a:t>Account</a:t>
          </a:r>
          <a:r>
            <a:rPr lang="nb-NO" sz="1400" dirty="0"/>
            <a:t> </a:t>
          </a:r>
          <a:r>
            <a:rPr lang="nb-NO" sz="1400" dirty="0" err="1"/>
            <a:t>JiaTan</a:t>
          </a:r>
          <a:r>
            <a:rPr lang="nb-NO" sz="1400" dirty="0"/>
            <a:t> (Jiat75) </a:t>
          </a:r>
          <a:r>
            <a:rPr lang="nb-NO" sz="1400" dirty="0" err="1"/>
            <a:t>created</a:t>
          </a:r>
          <a:endParaRPr lang="en-US" sz="1400" dirty="0"/>
        </a:p>
      </dgm:t>
    </dgm:pt>
    <dgm:pt modelId="{84565BA0-899C-4035-B262-77E066C85624}" type="parTrans" cxnId="{CAD02A17-2C33-4EEE-BABE-03249496C243}">
      <dgm:prSet/>
      <dgm:spPr/>
      <dgm:t>
        <a:bodyPr/>
        <a:lstStyle/>
        <a:p>
          <a:endParaRPr lang="en-US"/>
        </a:p>
      </dgm:t>
    </dgm:pt>
    <dgm:pt modelId="{D5DDB57C-06D3-4EB0-A518-B748863D6E12}" type="sibTrans" cxnId="{CAD02A17-2C33-4EEE-BABE-03249496C243}">
      <dgm:prSet/>
      <dgm:spPr/>
      <dgm:t>
        <a:bodyPr/>
        <a:lstStyle/>
        <a:p>
          <a:endParaRPr lang="en-US"/>
        </a:p>
      </dgm:t>
    </dgm:pt>
    <dgm:pt modelId="{84E5B038-2A51-4E6A-94C5-84776C028004}">
      <dgm:prSet phldrT="[Text]" custT="1"/>
      <dgm:spPr/>
      <dgm:t>
        <a:bodyPr/>
        <a:lstStyle/>
        <a:p>
          <a:r>
            <a:rPr lang="nb-NO" sz="1400" dirty="0"/>
            <a:t>First </a:t>
          </a:r>
          <a:r>
            <a:rPr lang="nb-NO" sz="1400" dirty="0" err="1"/>
            <a:t>commit</a:t>
          </a:r>
          <a:r>
            <a:rPr lang="nb-NO" sz="1400" dirty="0"/>
            <a:t> to XZ </a:t>
          </a:r>
          <a:r>
            <a:rPr lang="nb-NO" sz="1400" dirty="0" err="1"/>
            <a:t>repo</a:t>
          </a:r>
          <a:endParaRPr lang="en-US" sz="1400" dirty="0"/>
        </a:p>
      </dgm:t>
    </dgm:pt>
    <dgm:pt modelId="{233FBE27-06FF-46F2-90EE-D46570134F42}" type="parTrans" cxnId="{C8D8CC07-368A-4BC6-B12B-308DDAC5F8FC}">
      <dgm:prSet/>
      <dgm:spPr/>
      <dgm:t>
        <a:bodyPr/>
        <a:lstStyle/>
        <a:p>
          <a:endParaRPr lang="en-US"/>
        </a:p>
      </dgm:t>
    </dgm:pt>
    <dgm:pt modelId="{29E98E05-0237-4994-A321-5D7B1048DE8F}" type="sibTrans" cxnId="{C8D8CC07-368A-4BC6-B12B-308DDAC5F8FC}">
      <dgm:prSet/>
      <dgm:spPr/>
      <dgm:t>
        <a:bodyPr/>
        <a:lstStyle/>
        <a:p>
          <a:endParaRPr lang="en-US"/>
        </a:p>
      </dgm:t>
    </dgm:pt>
    <dgm:pt modelId="{A907DABA-C1A2-48FF-B461-9C1D0746FB27}">
      <dgm:prSet phldrT="[Text]"/>
      <dgm:spPr/>
      <dgm:t>
        <a:bodyPr/>
        <a:lstStyle/>
        <a:p>
          <a:r>
            <a:rPr lang="nb-NO" dirty="0"/>
            <a:t>2023</a:t>
          </a:r>
          <a:endParaRPr lang="en-US" dirty="0"/>
        </a:p>
      </dgm:t>
    </dgm:pt>
    <dgm:pt modelId="{74DA7945-AB02-4559-93E2-0EBB977B65E9}" type="parTrans" cxnId="{51A52413-22DC-4CFC-9A6F-E32626898739}">
      <dgm:prSet/>
      <dgm:spPr/>
      <dgm:t>
        <a:bodyPr/>
        <a:lstStyle/>
        <a:p>
          <a:endParaRPr lang="en-US"/>
        </a:p>
      </dgm:t>
    </dgm:pt>
    <dgm:pt modelId="{B16302FE-62EF-4F3F-BA41-A9799384B7DB}" type="sibTrans" cxnId="{51A52413-22DC-4CFC-9A6F-E32626898739}">
      <dgm:prSet/>
      <dgm:spPr/>
      <dgm:t>
        <a:bodyPr/>
        <a:lstStyle/>
        <a:p>
          <a:endParaRPr lang="en-US"/>
        </a:p>
      </dgm:t>
    </dgm:pt>
    <dgm:pt modelId="{54EDBF69-4291-4718-A56B-34E331881D38}">
      <dgm:prSet phldrT="[Text]" custT="1"/>
      <dgm:spPr/>
      <dgm:t>
        <a:bodyPr/>
        <a:lstStyle/>
        <a:p>
          <a:r>
            <a:rPr lang="en-US" sz="1400" b="0" i="0" dirty="0"/>
            <a:t>JiaT75 merges their first commit submitted by fake account</a:t>
          </a:r>
          <a:endParaRPr lang="en-US" sz="1400" dirty="0"/>
        </a:p>
      </dgm:t>
    </dgm:pt>
    <dgm:pt modelId="{4DA01BC6-910A-45F3-AD0D-AF20044D2902}" type="parTrans" cxnId="{9198444C-E6BB-42CE-B096-7F7B348EE7C0}">
      <dgm:prSet/>
      <dgm:spPr/>
      <dgm:t>
        <a:bodyPr/>
        <a:lstStyle/>
        <a:p>
          <a:endParaRPr lang="en-US"/>
        </a:p>
      </dgm:t>
    </dgm:pt>
    <dgm:pt modelId="{4358FFB7-02B5-4FA5-B0B9-7AB407531478}" type="sibTrans" cxnId="{9198444C-E6BB-42CE-B096-7F7B348EE7C0}">
      <dgm:prSet/>
      <dgm:spPr/>
      <dgm:t>
        <a:bodyPr/>
        <a:lstStyle/>
        <a:p>
          <a:endParaRPr lang="en-US"/>
        </a:p>
      </dgm:t>
    </dgm:pt>
    <dgm:pt modelId="{08124364-6207-4850-9A14-E61D37A5DE77}">
      <dgm:prSet phldrT="[Text]" custT="1"/>
      <dgm:spPr/>
      <dgm:t>
        <a:bodyPr/>
        <a:lstStyle/>
        <a:p>
          <a:r>
            <a:rPr lang="nb-NO" sz="1400" dirty="0" err="1"/>
            <a:t>Social</a:t>
          </a:r>
          <a:r>
            <a:rPr lang="nb-NO" sz="1400" dirty="0"/>
            <a:t> </a:t>
          </a:r>
          <a:r>
            <a:rPr lang="nb-NO" sz="1400" dirty="0" err="1"/>
            <a:t>engineering</a:t>
          </a:r>
          <a:r>
            <a:rPr lang="nb-NO" sz="1400" dirty="0"/>
            <a:t> in progress</a:t>
          </a:r>
          <a:endParaRPr lang="en-US" sz="1400" dirty="0"/>
        </a:p>
      </dgm:t>
    </dgm:pt>
    <dgm:pt modelId="{E3E3E505-C3D9-46D0-B2D4-8F37D3EBA196}" type="parTrans" cxnId="{0C7F9C41-5D86-442B-8A06-30E4D32E5C1B}">
      <dgm:prSet/>
      <dgm:spPr/>
      <dgm:t>
        <a:bodyPr/>
        <a:lstStyle/>
        <a:p>
          <a:endParaRPr lang="en-US"/>
        </a:p>
      </dgm:t>
    </dgm:pt>
    <dgm:pt modelId="{7F99AB73-F7BD-44D8-8A78-ECE665950F8A}" type="sibTrans" cxnId="{0C7F9C41-5D86-442B-8A06-30E4D32E5C1B}">
      <dgm:prSet/>
      <dgm:spPr/>
      <dgm:t>
        <a:bodyPr/>
        <a:lstStyle/>
        <a:p>
          <a:endParaRPr lang="en-US"/>
        </a:p>
      </dgm:t>
    </dgm:pt>
    <dgm:pt modelId="{D4A59870-9FD6-4FDC-B55F-22E9B08789DF}">
      <dgm:prSet phldrT="[Text]"/>
      <dgm:spPr/>
      <dgm:t>
        <a:bodyPr/>
        <a:lstStyle/>
        <a:p>
          <a:r>
            <a:rPr lang="nb-NO" dirty="0"/>
            <a:t>2024</a:t>
          </a:r>
          <a:endParaRPr lang="en-US" dirty="0"/>
        </a:p>
      </dgm:t>
    </dgm:pt>
    <dgm:pt modelId="{310211BA-298E-4DE1-A31E-6A9A7760840F}" type="parTrans" cxnId="{214A10C5-3080-4161-8E3D-06E8A29CB780}">
      <dgm:prSet/>
      <dgm:spPr/>
      <dgm:t>
        <a:bodyPr/>
        <a:lstStyle/>
        <a:p>
          <a:endParaRPr lang="en-US"/>
        </a:p>
      </dgm:t>
    </dgm:pt>
    <dgm:pt modelId="{376B0363-6B84-4EDE-8CB8-6228317C8A06}" type="sibTrans" cxnId="{214A10C5-3080-4161-8E3D-06E8A29CB780}">
      <dgm:prSet/>
      <dgm:spPr/>
      <dgm:t>
        <a:bodyPr/>
        <a:lstStyle/>
        <a:p>
          <a:endParaRPr lang="en-US"/>
        </a:p>
      </dgm:t>
    </dgm:pt>
    <dgm:pt modelId="{A1C68971-AAB4-42C6-9163-35FB154DFBEF}">
      <dgm:prSet phldrT="[Text]" custT="1"/>
      <dgm:spPr/>
      <dgm:t>
        <a:bodyPr/>
        <a:lstStyle/>
        <a:p>
          <a:r>
            <a:rPr lang="nb-NO" sz="1400" dirty="0"/>
            <a:t>PR </a:t>
          </a:r>
          <a:r>
            <a:rPr lang="nb-NO" sz="1400" dirty="0" err="1"/>
            <a:t>request</a:t>
          </a:r>
          <a:r>
            <a:rPr lang="nb-NO" sz="1400" dirty="0"/>
            <a:t> ot mask </a:t>
          </a:r>
          <a:r>
            <a:rPr lang="nb-NO" sz="1400" dirty="0" err="1"/>
            <a:t>change</a:t>
          </a:r>
          <a:r>
            <a:rPr lang="nb-NO" sz="1400" dirty="0"/>
            <a:t> </a:t>
          </a:r>
          <a:r>
            <a:rPr lang="nb-NO" sz="1400" dirty="0" err="1"/>
            <a:t>introduced</a:t>
          </a:r>
          <a:endParaRPr lang="en-US" sz="1400" dirty="0"/>
        </a:p>
      </dgm:t>
    </dgm:pt>
    <dgm:pt modelId="{ACC5BC29-0A74-4763-A64B-A86DC9FA157C}" type="parTrans" cxnId="{487CDF04-4AF0-4654-A444-A798F0ABE105}">
      <dgm:prSet/>
      <dgm:spPr/>
      <dgm:t>
        <a:bodyPr/>
        <a:lstStyle/>
        <a:p>
          <a:endParaRPr lang="en-US"/>
        </a:p>
      </dgm:t>
    </dgm:pt>
    <dgm:pt modelId="{3F0251AD-5602-438B-81DF-4D92FDC6668C}" type="sibTrans" cxnId="{487CDF04-4AF0-4654-A444-A798F0ABE105}">
      <dgm:prSet/>
      <dgm:spPr/>
      <dgm:t>
        <a:bodyPr/>
        <a:lstStyle/>
        <a:p>
          <a:endParaRPr lang="en-US"/>
        </a:p>
      </dgm:t>
    </dgm:pt>
    <dgm:pt modelId="{85E65F5A-BD1C-402C-9DE9-C3B14956E7EE}">
      <dgm:prSet phldrT="[Text]" custT="1"/>
      <dgm:spPr/>
      <dgm:t>
        <a:bodyPr/>
        <a:lstStyle/>
        <a:p>
          <a:r>
            <a:rPr lang="nb-NO" sz="1400" dirty="0" err="1"/>
            <a:t>Malacious</a:t>
          </a:r>
          <a:r>
            <a:rPr lang="nb-NO" sz="1400" dirty="0"/>
            <a:t> files </a:t>
          </a:r>
          <a:r>
            <a:rPr lang="nb-NO" sz="1400" dirty="0" err="1"/>
            <a:t>added</a:t>
          </a:r>
          <a:r>
            <a:rPr lang="nb-NO" sz="1400" dirty="0"/>
            <a:t> to </a:t>
          </a:r>
          <a:r>
            <a:rPr lang="nb-NO" sz="1400" dirty="0" err="1"/>
            <a:t>gitignore</a:t>
          </a:r>
          <a:endParaRPr lang="en-US" sz="1400" dirty="0"/>
        </a:p>
      </dgm:t>
    </dgm:pt>
    <dgm:pt modelId="{DE75BB8E-6705-4CA0-A300-1C330B055FFF}" type="parTrans" cxnId="{D8F10D86-C560-41F0-955E-2F9BB1A355C2}">
      <dgm:prSet/>
      <dgm:spPr/>
      <dgm:t>
        <a:bodyPr/>
        <a:lstStyle/>
        <a:p>
          <a:endParaRPr lang="en-US"/>
        </a:p>
      </dgm:t>
    </dgm:pt>
    <dgm:pt modelId="{6A5F1F83-12DF-44EE-9FB6-28E9DD13C47D}" type="sibTrans" cxnId="{D8F10D86-C560-41F0-955E-2F9BB1A355C2}">
      <dgm:prSet/>
      <dgm:spPr/>
      <dgm:t>
        <a:bodyPr/>
        <a:lstStyle/>
        <a:p>
          <a:endParaRPr lang="en-US"/>
        </a:p>
      </dgm:t>
    </dgm:pt>
    <dgm:pt modelId="{F33F661E-2FEE-423F-99CA-D210463FB909}">
      <dgm:prSet phldrT="[Text]" custT="1"/>
      <dgm:spPr/>
      <dgm:t>
        <a:bodyPr/>
        <a:lstStyle/>
        <a:p>
          <a:r>
            <a:rPr lang="nb-NO" sz="1400" dirty="0" err="1"/>
            <a:t>Encrypted</a:t>
          </a:r>
          <a:r>
            <a:rPr lang="nb-NO" sz="1400" dirty="0"/>
            <a:t> stages </a:t>
          </a:r>
          <a:r>
            <a:rPr lang="nb-NO" sz="1400" dirty="0" err="1"/>
            <a:t>introduced</a:t>
          </a:r>
          <a:endParaRPr lang="en-US" sz="1400" dirty="0"/>
        </a:p>
      </dgm:t>
    </dgm:pt>
    <dgm:pt modelId="{11E6EBC7-5800-47B3-9935-E2F8C791C6CF}" type="parTrans" cxnId="{A982F2D8-7AA8-45AC-8CA4-45802BFC1DFA}">
      <dgm:prSet/>
      <dgm:spPr/>
      <dgm:t>
        <a:bodyPr/>
        <a:lstStyle/>
        <a:p>
          <a:endParaRPr lang="en-US"/>
        </a:p>
      </dgm:t>
    </dgm:pt>
    <dgm:pt modelId="{A21F03AF-9DB2-4BB6-8E8F-6FF669B4D4BD}" type="sibTrans" cxnId="{A982F2D8-7AA8-45AC-8CA4-45802BFC1DFA}">
      <dgm:prSet/>
      <dgm:spPr/>
      <dgm:t>
        <a:bodyPr/>
        <a:lstStyle/>
        <a:p>
          <a:endParaRPr lang="en-US"/>
        </a:p>
      </dgm:t>
    </dgm:pt>
    <dgm:pt modelId="{97CB0E4F-8219-40E9-BB6E-50B05DAC79C7}">
      <dgm:prSet phldrT="[Text]" custT="1"/>
      <dgm:spPr/>
      <dgm:t>
        <a:bodyPr/>
        <a:lstStyle/>
        <a:p>
          <a:r>
            <a:rPr lang="en-US" sz="1400" b="1" i="0" dirty="0" err="1">
              <a:hlinkClick xmlns:r="http://schemas.openxmlformats.org/officeDocument/2006/relationships" r:id="rId1"/>
            </a:rPr>
            <a:t>AndresFreundTec</a:t>
          </a:r>
          <a:r>
            <a:rPr lang="en-US" sz="1400" b="1" i="0" dirty="0"/>
            <a:t>, discovers the backdoor during SSHD bench marking session</a:t>
          </a:r>
          <a:endParaRPr lang="en-US" sz="1400" dirty="0"/>
        </a:p>
      </dgm:t>
    </dgm:pt>
    <dgm:pt modelId="{D743212C-975C-4FB1-8243-15F0CB440F8F}" type="parTrans" cxnId="{7EE498BE-F27F-41F0-8FB8-67A71861A2AB}">
      <dgm:prSet/>
      <dgm:spPr/>
      <dgm:t>
        <a:bodyPr/>
        <a:lstStyle/>
        <a:p>
          <a:endParaRPr lang="en-US"/>
        </a:p>
      </dgm:t>
    </dgm:pt>
    <dgm:pt modelId="{FFDB9478-D710-4190-A4BB-D9316B658F17}" type="sibTrans" cxnId="{7EE498BE-F27F-41F0-8FB8-67A71861A2AB}">
      <dgm:prSet/>
      <dgm:spPr/>
      <dgm:t>
        <a:bodyPr/>
        <a:lstStyle/>
        <a:p>
          <a:endParaRPr lang="en-US"/>
        </a:p>
      </dgm:t>
    </dgm:pt>
    <dgm:pt modelId="{08B2F93E-F992-419E-B8C3-CD64FDA415A3}" type="pres">
      <dgm:prSet presAssocID="{147164BE-EE6B-4D4F-806F-31AAE76D7762}" presName="linearFlow" presStyleCnt="0">
        <dgm:presLayoutVars>
          <dgm:dir/>
          <dgm:animLvl val="lvl"/>
          <dgm:resizeHandles val="exact"/>
        </dgm:presLayoutVars>
      </dgm:prSet>
      <dgm:spPr/>
    </dgm:pt>
    <dgm:pt modelId="{22D6470D-5C27-441E-AC42-88E21741AA4D}" type="pres">
      <dgm:prSet presAssocID="{AFF8E45F-7049-4167-B648-9F4357E9BC8E}" presName="composite" presStyleCnt="0"/>
      <dgm:spPr/>
    </dgm:pt>
    <dgm:pt modelId="{D504FF4A-0ACA-46A1-9F40-3A49C9A7E946}" type="pres">
      <dgm:prSet presAssocID="{AFF8E45F-7049-4167-B648-9F4357E9BC8E}" presName="parentText" presStyleLbl="alignNode1" presStyleIdx="0" presStyleCnt="4">
        <dgm:presLayoutVars>
          <dgm:chMax val="1"/>
          <dgm:bulletEnabled val="1"/>
        </dgm:presLayoutVars>
      </dgm:prSet>
      <dgm:spPr/>
    </dgm:pt>
    <dgm:pt modelId="{64871F29-0DE9-4807-82B2-449CB5734472}" type="pres">
      <dgm:prSet presAssocID="{AFF8E45F-7049-4167-B648-9F4357E9BC8E}" presName="descendantText" presStyleLbl="alignAcc1" presStyleIdx="0" presStyleCnt="4">
        <dgm:presLayoutVars>
          <dgm:bulletEnabled val="1"/>
        </dgm:presLayoutVars>
      </dgm:prSet>
      <dgm:spPr/>
    </dgm:pt>
    <dgm:pt modelId="{CD4F6FB9-723D-45A0-A910-4AB732C346D5}" type="pres">
      <dgm:prSet presAssocID="{2AF12795-34CE-43A6-961B-5C50F0771490}" presName="sp" presStyleCnt="0"/>
      <dgm:spPr/>
    </dgm:pt>
    <dgm:pt modelId="{C3CB728E-CAAB-4A9F-8A1B-D29446106E58}" type="pres">
      <dgm:prSet presAssocID="{4987728D-33FE-4E9C-A3AE-4B629DD8FFAF}" presName="composite" presStyleCnt="0"/>
      <dgm:spPr/>
    </dgm:pt>
    <dgm:pt modelId="{F5E9D4F3-C169-4DFF-AC7D-8B778E1250CA}" type="pres">
      <dgm:prSet presAssocID="{4987728D-33FE-4E9C-A3AE-4B629DD8FFAF}" presName="parentText" presStyleLbl="alignNode1" presStyleIdx="1" presStyleCnt="4">
        <dgm:presLayoutVars>
          <dgm:chMax val="1"/>
          <dgm:bulletEnabled val="1"/>
        </dgm:presLayoutVars>
      </dgm:prSet>
      <dgm:spPr/>
    </dgm:pt>
    <dgm:pt modelId="{AE89F766-C399-4A11-BCAF-555EF71462EE}" type="pres">
      <dgm:prSet presAssocID="{4987728D-33FE-4E9C-A3AE-4B629DD8FFAF}" presName="descendantText" presStyleLbl="alignAcc1" presStyleIdx="1" presStyleCnt="4">
        <dgm:presLayoutVars>
          <dgm:bulletEnabled val="1"/>
        </dgm:presLayoutVars>
      </dgm:prSet>
      <dgm:spPr/>
    </dgm:pt>
    <dgm:pt modelId="{DBF3DA5A-93EE-480D-A39A-254A65C06618}" type="pres">
      <dgm:prSet presAssocID="{6F547031-AABE-40C8-9BEE-83C0A008F908}" presName="sp" presStyleCnt="0"/>
      <dgm:spPr/>
    </dgm:pt>
    <dgm:pt modelId="{55BB5042-C773-41FF-A01A-CF2509402C52}" type="pres">
      <dgm:prSet presAssocID="{A907DABA-C1A2-48FF-B461-9C1D0746FB27}" presName="composite" presStyleCnt="0"/>
      <dgm:spPr/>
    </dgm:pt>
    <dgm:pt modelId="{855B6EB4-7CFB-4095-8EB5-2057FBEB13C5}" type="pres">
      <dgm:prSet presAssocID="{A907DABA-C1A2-48FF-B461-9C1D0746FB27}" presName="parentText" presStyleLbl="alignNode1" presStyleIdx="2" presStyleCnt="4">
        <dgm:presLayoutVars>
          <dgm:chMax val="1"/>
          <dgm:bulletEnabled val="1"/>
        </dgm:presLayoutVars>
      </dgm:prSet>
      <dgm:spPr/>
    </dgm:pt>
    <dgm:pt modelId="{E0E0C473-CF30-4EDD-9F25-35F1238509E0}" type="pres">
      <dgm:prSet presAssocID="{A907DABA-C1A2-48FF-B461-9C1D0746FB27}" presName="descendantText" presStyleLbl="alignAcc1" presStyleIdx="2" presStyleCnt="4">
        <dgm:presLayoutVars>
          <dgm:bulletEnabled val="1"/>
        </dgm:presLayoutVars>
      </dgm:prSet>
      <dgm:spPr/>
    </dgm:pt>
    <dgm:pt modelId="{7FC0A792-36AF-4DA3-8BA5-513012BEF731}" type="pres">
      <dgm:prSet presAssocID="{B16302FE-62EF-4F3F-BA41-A9799384B7DB}" presName="sp" presStyleCnt="0"/>
      <dgm:spPr/>
    </dgm:pt>
    <dgm:pt modelId="{8BA6506E-B96A-4E2D-B980-4CAC94AA366C}" type="pres">
      <dgm:prSet presAssocID="{D4A59870-9FD6-4FDC-B55F-22E9B08789DF}" presName="composite" presStyleCnt="0"/>
      <dgm:spPr/>
    </dgm:pt>
    <dgm:pt modelId="{0FDF5176-BD5E-42FC-9D13-E3778C8B3D51}" type="pres">
      <dgm:prSet presAssocID="{D4A59870-9FD6-4FDC-B55F-22E9B08789DF}" presName="parentText" presStyleLbl="alignNode1" presStyleIdx="3" presStyleCnt="4">
        <dgm:presLayoutVars>
          <dgm:chMax val="1"/>
          <dgm:bulletEnabled val="1"/>
        </dgm:presLayoutVars>
      </dgm:prSet>
      <dgm:spPr/>
    </dgm:pt>
    <dgm:pt modelId="{98E317B0-880A-4DCE-9550-BC1E98F0FDF0}" type="pres">
      <dgm:prSet presAssocID="{D4A59870-9FD6-4FDC-B55F-22E9B08789DF}" presName="descendantText" presStyleLbl="alignAcc1" presStyleIdx="3" presStyleCnt="4" custScaleY="136294">
        <dgm:presLayoutVars>
          <dgm:bulletEnabled val="1"/>
        </dgm:presLayoutVars>
      </dgm:prSet>
      <dgm:spPr/>
    </dgm:pt>
  </dgm:ptLst>
  <dgm:cxnLst>
    <dgm:cxn modelId="{487CDF04-4AF0-4654-A444-A798F0ABE105}" srcId="{A907DABA-C1A2-48FF-B461-9C1D0746FB27}" destId="{A1C68971-AAB4-42C6-9163-35FB154DFBEF}" srcOrd="1" destOrd="0" parTransId="{ACC5BC29-0A74-4763-A64B-A86DC9FA157C}" sibTransId="{3F0251AD-5602-438B-81DF-4D92FDC6668C}"/>
    <dgm:cxn modelId="{C8D8CC07-368A-4BC6-B12B-308DDAC5F8FC}" srcId="{4987728D-33FE-4E9C-A3AE-4B629DD8FFAF}" destId="{84E5B038-2A51-4E6A-94C5-84776C028004}" srcOrd="0" destOrd="0" parTransId="{233FBE27-06FF-46F2-90EE-D46570134F42}" sibTransId="{29E98E05-0237-4994-A321-5D7B1048DE8F}"/>
    <dgm:cxn modelId="{51A52413-22DC-4CFC-9A6F-E32626898739}" srcId="{147164BE-EE6B-4D4F-806F-31AAE76D7762}" destId="{A907DABA-C1A2-48FF-B461-9C1D0746FB27}" srcOrd="2" destOrd="0" parTransId="{74DA7945-AB02-4559-93E2-0EBB977B65E9}" sibTransId="{B16302FE-62EF-4F3F-BA41-A9799384B7DB}"/>
    <dgm:cxn modelId="{BF541814-EC61-4317-971E-C04D8D7D60D6}" type="presOf" srcId="{147164BE-EE6B-4D4F-806F-31AAE76D7762}" destId="{08B2F93E-F992-419E-B8C3-CD64FDA415A3}" srcOrd="0" destOrd="0" presId="urn:microsoft.com/office/officeart/2005/8/layout/chevron2"/>
    <dgm:cxn modelId="{AE003616-4498-45C6-AA07-B93503D483F9}" type="presOf" srcId="{97CB0E4F-8219-40E9-BB6E-50B05DAC79C7}" destId="{98E317B0-880A-4DCE-9550-BC1E98F0FDF0}" srcOrd="0" destOrd="2" presId="urn:microsoft.com/office/officeart/2005/8/layout/chevron2"/>
    <dgm:cxn modelId="{CAD02A17-2C33-4EEE-BABE-03249496C243}" srcId="{AFF8E45F-7049-4167-B648-9F4357E9BC8E}" destId="{89D94E63-A2B6-4669-AA45-3EDE7035A0F6}" srcOrd="0" destOrd="0" parTransId="{84565BA0-899C-4035-B262-77E066C85624}" sibTransId="{D5DDB57C-06D3-4EB0-A518-B748863D6E12}"/>
    <dgm:cxn modelId="{E3490732-0D74-4EB0-A48C-C35ADB1E1746}" type="presOf" srcId="{4987728D-33FE-4E9C-A3AE-4B629DD8FFAF}" destId="{F5E9D4F3-C169-4DFF-AC7D-8B778E1250CA}" srcOrd="0" destOrd="0" presId="urn:microsoft.com/office/officeart/2005/8/layout/chevron2"/>
    <dgm:cxn modelId="{347EE639-1060-4E15-BC61-D1B7F8C5C1BD}" type="presOf" srcId="{A1C68971-AAB4-42C6-9163-35FB154DFBEF}" destId="{E0E0C473-CF30-4EDD-9F25-35F1238509E0}" srcOrd="0" destOrd="1" presId="urn:microsoft.com/office/officeart/2005/8/layout/chevron2"/>
    <dgm:cxn modelId="{0C7F9C41-5D86-442B-8A06-30E4D32E5C1B}" srcId="{4987728D-33FE-4E9C-A3AE-4B629DD8FFAF}" destId="{08124364-6207-4850-9A14-E61D37A5DE77}" srcOrd="1" destOrd="0" parTransId="{E3E3E505-C3D9-46D0-B2D4-8F37D3EBA196}" sibTransId="{7F99AB73-F7BD-44D8-8A78-ECE665950F8A}"/>
    <dgm:cxn modelId="{737C7D62-C3E8-4DAE-904F-103C9E5FF32F}" type="presOf" srcId="{89D94E63-A2B6-4669-AA45-3EDE7035A0F6}" destId="{64871F29-0DE9-4807-82B2-449CB5734472}" srcOrd="0" destOrd="0" presId="urn:microsoft.com/office/officeart/2005/8/layout/chevron2"/>
    <dgm:cxn modelId="{7410A268-4C41-49C5-B465-2EB118F28FAB}" type="presOf" srcId="{08124364-6207-4850-9A14-E61D37A5DE77}" destId="{AE89F766-C399-4A11-BCAF-555EF71462EE}" srcOrd="0" destOrd="1" presId="urn:microsoft.com/office/officeart/2005/8/layout/chevron2"/>
    <dgm:cxn modelId="{91DD214A-E708-4257-9DC7-2C57ABF6C287}" srcId="{147164BE-EE6B-4D4F-806F-31AAE76D7762}" destId="{4987728D-33FE-4E9C-A3AE-4B629DD8FFAF}" srcOrd="1" destOrd="0" parTransId="{B0D051F6-8BA1-4B95-8AB9-CABC1E2E1DC4}" sibTransId="{6F547031-AABE-40C8-9BEE-83C0A008F908}"/>
    <dgm:cxn modelId="{9198444C-E6BB-42CE-B096-7F7B348EE7C0}" srcId="{A907DABA-C1A2-48FF-B461-9C1D0746FB27}" destId="{54EDBF69-4291-4718-A56B-34E331881D38}" srcOrd="0" destOrd="0" parTransId="{4DA01BC6-910A-45F3-AD0D-AF20044D2902}" sibTransId="{4358FFB7-02B5-4FA5-B0B9-7AB407531478}"/>
    <dgm:cxn modelId="{FBE9BC78-C216-4A8E-96D3-C06DA07506A8}" type="presOf" srcId="{54EDBF69-4291-4718-A56B-34E331881D38}" destId="{E0E0C473-CF30-4EDD-9F25-35F1238509E0}" srcOrd="0" destOrd="0" presId="urn:microsoft.com/office/officeart/2005/8/layout/chevron2"/>
    <dgm:cxn modelId="{C052CA5A-FE71-4A36-BA15-67A40E89F713}" srcId="{147164BE-EE6B-4D4F-806F-31AAE76D7762}" destId="{AFF8E45F-7049-4167-B648-9F4357E9BC8E}" srcOrd="0" destOrd="0" parTransId="{6BDF3B42-3DFE-4AF3-A628-937F2407782B}" sibTransId="{2AF12795-34CE-43A6-961B-5C50F0771490}"/>
    <dgm:cxn modelId="{D8F10D86-C560-41F0-955E-2F9BB1A355C2}" srcId="{D4A59870-9FD6-4FDC-B55F-22E9B08789DF}" destId="{85E65F5A-BD1C-402C-9DE9-C3B14956E7EE}" srcOrd="0" destOrd="0" parTransId="{DE75BB8E-6705-4CA0-A300-1C330B055FFF}" sibTransId="{6A5F1F83-12DF-44EE-9FB6-28E9DD13C47D}"/>
    <dgm:cxn modelId="{915D1D8C-29BD-4E70-ACDF-F7D20210AD44}" type="presOf" srcId="{84E5B038-2A51-4E6A-94C5-84776C028004}" destId="{AE89F766-C399-4A11-BCAF-555EF71462EE}" srcOrd="0" destOrd="0" presId="urn:microsoft.com/office/officeart/2005/8/layout/chevron2"/>
    <dgm:cxn modelId="{FD484A9E-828B-499F-84DA-0555CA5267FD}" type="presOf" srcId="{A907DABA-C1A2-48FF-B461-9C1D0746FB27}" destId="{855B6EB4-7CFB-4095-8EB5-2057FBEB13C5}" srcOrd="0" destOrd="0" presId="urn:microsoft.com/office/officeart/2005/8/layout/chevron2"/>
    <dgm:cxn modelId="{D3346BA1-32DF-485B-832F-19CCDE2F6837}" type="presOf" srcId="{F33F661E-2FEE-423F-99CA-D210463FB909}" destId="{98E317B0-880A-4DCE-9550-BC1E98F0FDF0}" srcOrd="0" destOrd="1" presId="urn:microsoft.com/office/officeart/2005/8/layout/chevron2"/>
    <dgm:cxn modelId="{51D1D2A9-3BF6-47F9-93B3-84A59A172170}" type="presOf" srcId="{AFF8E45F-7049-4167-B648-9F4357E9BC8E}" destId="{D504FF4A-0ACA-46A1-9F40-3A49C9A7E946}" srcOrd="0" destOrd="0" presId="urn:microsoft.com/office/officeart/2005/8/layout/chevron2"/>
    <dgm:cxn modelId="{C6A561BE-5090-4C4F-A448-0CBA2BAFD6B0}" type="presOf" srcId="{D4A59870-9FD6-4FDC-B55F-22E9B08789DF}" destId="{0FDF5176-BD5E-42FC-9D13-E3778C8B3D51}" srcOrd="0" destOrd="0" presId="urn:microsoft.com/office/officeart/2005/8/layout/chevron2"/>
    <dgm:cxn modelId="{7EE498BE-F27F-41F0-8FB8-67A71861A2AB}" srcId="{D4A59870-9FD6-4FDC-B55F-22E9B08789DF}" destId="{97CB0E4F-8219-40E9-BB6E-50B05DAC79C7}" srcOrd="2" destOrd="0" parTransId="{D743212C-975C-4FB1-8243-15F0CB440F8F}" sibTransId="{FFDB9478-D710-4190-A4BB-D9316B658F17}"/>
    <dgm:cxn modelId="{6D74CCC3-AD9C-4F1A-BCD6-91EA078386FE}" type="presOf" srcId="{85E65F5A-BD1C-402C-9DE9-C3B14956E7EE}" destId="{98E317B0-880A-4DCE-9550-BC1E98F0FDF0}" srcOrd="0" destOrd="0" presId="urn:microsoft.com/office/officeart/2005/8/layout/chevron2"/>
    <dgm:cxn modelId="{214A10C5-3080-4161-8E3D-06E8A29CB780}" srcId="{147164BE-EE6B-4D4F-806F-31AAE76D7762}" destId="{D4A59870-9FD6-4FDC-B55F-22E9B08789DF}" srcOrd="3" destOrd="0" parTransId="{310211BA-298E-4DE1-A31E-6A9A7760840F}" sibTransId="{376B0363-6B84-4EDE-8CB8-6228317C8A06}"/>
    <dgm:cxn modelId="{A982F2D8-7AA8-45AC-8CA4-45802BFC1DFA}" srcId="{D4A59870-9FD6-4FDC-B55F-22E9B08789DF}" destId="{F33F661E-2FEE-423F-99CA-D210463FB909}" srcOrd="1" destOrd="0" parTransId="{11E6EBC7-5800-47B3-9935-E2F8C791C6CF}" sibTransId="{A21F03AF-9DB2-4BB6-8E8F-6FF669B4D4BD}"/>
    <dgm:cxn modelId="{A9DFB36D-B58C-4FD3-854B-622CE9FA6AED}" type="presParOf" srcId="{08B2F93E-F992-419E-B8C3-CD64FDA415A3}" destId="{22D6470D-5C27-441E-AC42-88E21741AA4D}" srcOrd="0" destOrd="0" presId="urn:microsoft.com/office/officeart/2005/8/layout/chevron2"/>
    <dgm:cxn modelId="{9D8BF26E-63F6-4083-8B6D-B08C25C61654}" type="presParOf" srcId="{22D6470D-5C27-441E-AC42-88E21741AA4D}" destId="{D504FF4A-0ACA-46A1-9F40-3A49C9A7E946}" srcOrd="0" destOrd="0" presId="urn:microsoft.com/office/officeart/2005/8/layout/chevron2"/>
    <dgm:cxn modelId="{F9B61027-521B-4F1F-B61E-ED8D6C652915}" type="presParOf" srcId="{22D6470D-5C27-441E-AC42-88E21741AA4D}" destId="{64871F29-0DE9-4807-82B2-449CB5734472}" srcOrd="1" destOrd="0" presId="urn:microsoft.com/office/officeart/2005/8/layout/chevron2"/>
    <dgm:cxn modelId="{6FB23496-C76A-4555-8D28-21E689513CA3}" type="presParOf" srcId="{08B2F93E-F992-419E-B8C3-CD64FDA415A3}" destId="{CD4F6FB9-723D-45A0-A910-4AB732C346D5}" srcOrd="1" destOrd="0" presId="urn:microsoft.com/office/officeart/2005/8/layout/chevron2"/>
    <dgm:cxn modelId="{AC20B422-78A2-44F7-8FEE-2B6494B40EF1}" type="presParOf" srcId="{08B2F93E-F992-419E-B8C3-CD64FDA415A3}" destId="{C3CB728E-CAAB-4A9F-8A1B-D29446106E58}" srcOrd="2" destOrd="0" presId="urn:microsoft.com/office/officeart/2005/8/layout/chevron2"/>
    <dgm:cxn modelId="{72D2EEE3-6CD6-4A13-9667-E8BCEC96FEA1}" type="presParOf" srcId="{C3CB728E-CAAB-4A9F-8A1B-D29446106E58}" destId="{F5E9D4F3-C169-4DFF-AC7D-8B778E1250CA}" srcOrd="0" destOrd="0" presId="urn:microsoft.com/office/officeart/2005/8/layout/chevron2"/>
    <dgm:cxn modelId="{DBA7C9B7-120C-44B9-B8A7-EF3D34E2BB51}" type="presParOf" srcId="{C3CB728E-CAAB-4A9F-8A1B-D29446106E58}" destId="{AE89F766-C399-4A11-BCAF-555EF71462EE}" srcOrd="1" destOrd="0" presId="urn:microsoft.com/office/officeart/2005/8/layout/chevron2"/>
    <dgm:cxn modelId="{4AAF9043-0EF1-4BC9-88D0-E44BB0C667CB}" type="presParOf" srcId="{08B2F93E-F992-419E-B8C3-CD64FDA415A3}" destId="{DBF3DA5A-93EE-480D-A39A-254A65C06618}" srcOrd="3" destOrd="0" presId="urn:microsoft.com/office/officeart/2005/8/layout/chevron2"/>
    <dgm:cxn modelId="{F7809D85-6744-4667-8E6F-073126B213D9}" type="presParOf" srcId="{08B2F93E-F992-419E-B8C3-CD64FDA415A3}" destId="{55BB5042-C773-41FF-A01A-CF2509402C52}" srcOrd="4" destOrd="0" presId="urn:microsoft.com/office/officeart/2005/8/layout/chevron2"/>
    <dgm:cxn modelId="{E268BF4D-DAC5-4FDD-89ED-9405BA9FDC73}" type="presParOf" srcId="{55BB5042-C773-41FF-A01A-CF2509402C52}" destId="{855B6EB4-7CFB-4095-8EB5-2057FBEB13C5}" srcOrd="0" destOrd="0" presId="urn:microsoft.com/office/officeart/2005/8/layout/chevron2"/>
    <dgm:cxn modelId="{623A66C1-D0A6-4774-80D3-24D592DB9A62}" type="presParOf" srcId="{55BB5042-C773-41FF-A01A-CF2509402C52}" destId="{E0E0C473-CF30-4EDD-9F25-35F1238509E0}" srcOrd="1" destOrd="0" presId="urn:microsoft.com/office/officeart/2005/8/layout/chevron2"/>
    <dgm:cxn modelId="{493A17F0-C3B7-433C-9701-9E50974A7D71}" type="presParOf" srcId="{08B2F93E-F992-419E-B8C3-CD64FDA415A3}" destId="{7FC0A792-36AF-4DA3-8BA5-513012BEF731}" srcOrd="5" destOrd="0" presId="urn:microsoft.com/office/officeart/2005/8/layout/chevron2"/>
    <dgm:cxn modelId="{625DF307-8A7F-4687-A698-48AD4C7DF490}" type="presParOf" srcId="{08B2F93E-F992-419E-B8C3-CD64FDA415A3}" destId="{8BA6506E-B96A-4E2D-B980-4CAC94AA366C}" srcOrd="6" destOrd="0" presId="urn:microsoft.com/office/officeart/2005/8/layout/chevron2"/>
    <dgm:cxn modelId="{D376C7D1-1894-43FE-AEAF-7626FAC99079}" type="presParOf" srcId="{8BA6506E-B96A-4E2D-B980-4CAC94AA366C}" destId="{0FDF5176-BD5E-42FC-9D13-E3778C8B3D51}" srcOrd="0" destOrd="0" presId="urn:microsoft.com/office/officeart/2005/8/layout/chevron2"/>
    <dgm:cxn modelId="{DFA30121-FD34-4097-A01C-E3274887B97E}" type="presParOf" srcId="{8BA6506E-B96A-4E2D-B980-4CAC94AA366C}" destId="{98E317B0-880A-4DCE-9550-BC1E98F0FDF0}" srcOrd="1" destOrd="0" presId="urn:microsoft.com/office/officeart/2005/8/layout/chevron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04FF4A-0ACA-46A1-9F40-3A49C9A7E946}">
      <dsp:nvSpPr>
        <dsp:cNvPr id="0" name=""/>
        <dsp:cNvSpPr/>
      </dsp:nvSpPr>
      <dsp:spPr>
        <a:xfrm rot="5400000">
          <a:off x="-171220" y="184935"/>
          <a:ext cx="1141473" cy="799031"/>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nb-NO" sz="2300" kern="1200" dirty="0"/>
            <a:t>2021</a:t>
          </a:r>
          <a:endParaRPr lang="en-US" sz="2300" kern="1200" dirty="0"/>
        </a:p>
      </dsp:txBody>
      <dsp:txXfrm rot="-5400000">
        <a:off x="2" y="413230"/>
        <a:ext cx="799031" cy="342442"/>
      </dsp:txXfrm>
    </dsp:sp>
    <dsp:sp modelId="{64871F29-0DE9-4807-82B2-449CB5734472}">
      <dsp:nvSpPr>
        <dsp:cNvPr id="0" name=""/>
        <dsp:cNvSpPr/>
      </dsp:nvSpPr>
      <dsp:spPr>
        <a:xfrm rot="5400000">
          <a:off x="2980116" y="-2167371"/>
          <a:ext cx="741957" cy="5104128"/>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nb-NO" sz="1400" kern="1200" dirty="0" err="1"/>
            <a:t>Account</a:t>
          </a:r>
          <a:r>
            <a:rPr lang="nb-NO" sz="1400" kern="1200" dirty="0"/>
            <a:t> </a:t>
          </a:r>
          <a:r>
            <a:rPr lang="nb-NO" sz="1400" kern="1200" dirty="0" err="1"/>
            <a:t>JiaTan</a:t>
          </a:r>
          <a:r>
            <a:rPr lang="nb-NO" sz="1400" kern="1200" dirty="0"/>
            <a:t> (Jiat75) </a:t>
          </a:r>
          <a:r>
            <a:rPr lang="nb-NO" sz="1400" kern="1200" dirty="0" err="1"/>
            <a:t>created</a:t>
          </a:r>
          <a:endParaRPr lang="en-US" sz="1400" kern="1200" dirty="0"/>
        </a:p>
      </dsp:txBody>
      <dsp:txXfrm rot="-5400000">
        <a:off x="799031" y="49933"/>
        <a:ext cx="5067909" cy="669519"/>
      </dsp:txXfrm>
    </dsp:sp>
    <dsp:sp modelId="{F5E9D4F3-C169-4DFF-AC7D-8B778E1250CA}">
      <dsp:nvSpPr>
        <dsp:cNvPr id="0" name=""/>
        <dsp:cNvSpPr/>
      </dsp:nvSpPr>
      <dsp:spPr>
        <a:xfrm rot="5400000">
          <a:off x="-171220" y="1184257"/>
          <a:ext cx="1141473" cy="799031"/>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nb-NO" sz="2300" kern="1200" dirty="0"/>
            <a:t>2022</a:t>
          </a:r>
          <a:endParaRPr lang="en-US" sz="2300" kern="1200" dirty="0"/>
        </a:p>
      </dsp:txBody>
      <dsp:txXfrm rot="-5400000">
        <a:off x="2" y="1412552"/>
        <a:ext cx="799031" cy="342442"/>
      </dsp:txXfrm>
    </dsp:sp>
    <dsp:sp modelId="{AE89F766-C399-4A11-BCAF-555EF71462EE}">
      <dsp:nvSpPr>
        <dsp:cNvPr id="0" name=""/>
        <dsp:cNvSpPr/>
      </dsp:nvSpPr>
      <dsp:spPr>
        <a:xfrm rot="5400000">
          <a:off x="2980116" y="-1168048"/>
          <a:ext cx="741957" cy="5104128"/>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nb-NO" sz="1400" kern="1200" dirty="0"/>
            <a:t>First </a:t>
          </a:r>
          <a:r>
            <a:rPr lang="nb-NO" sz="1400" kern="1200" dirty="0" err="1"/>
            <a:t>commit</a:t>
          </a:r>
          <a:r>
            <a:rPr lang="nb-NO" sz="1400" kern="1200" dirty="0"/>
            <a:t> to XZ </a:t>
          </a:r>
          <a:r>
            <a:rPr lang="nb-NO" sz="1400" kern="1200" dirty="0" err="1"/>
            <a:t>repo</a:t>
          </a:r>
          <a:endParaRPr lang="en-US" sz="1400" kern="1200" dirty="0"/>
        </a:p>
        <a:p>
          <a:pPr marL="114300" lvl="1" indent="-114300" algn="l" defTabSz="622300">
            <a:lnSpc>
              <a:spcPct val="90000"/>
            </a:lnSpc>
            <a:spcBef>
              <a:spcPct val="0"/>
            </a:spcBef>
            <a:spcAft>
              <a:spcPct val="15000"/>
            </a:spcAft>
            <a:buChar char="•"/>
          </a:pPr>
          <a:r>
            <a:rPr lang="nb-NO" sz="1400" kern="1200" dirty="0" err="1"/>
            <a:t>Social</a:t>
          </a:r>
          <a:r>
            <a:rPr lang="nb-NO" sz="1400" kern="1200" dirty="0"/>
            <a:t> </a:t>
          </a:r>
          <a:r>
            <a:rPr lang="nb-NO" sz="1400" kern="1200" dirty="0" err="1"/>
            <a:t>engineering</a:t>
          </a:r>
          <a:r>
            <a:rPr lang="nb-NO" sz="1400" kern="1200" dirty="0"/>
            <a:t> in progress</a:t>
          </a:r>
          <a:endParaRPr lang="en-US" sz="1400" kern="1200" dirty="0"/>
        </a:p>
      </dsp:txBody>
      <dsp:txXfrm rot="-5400000">
        <a:off x="799031" y="1049256"/>
        <a:ext cx="5067909" cy="669519"/>
      </dsp:txXfrm>
    </dsp:sp>
    <dsp:sp modelId="{855B6EB4-7CFB-4095-8EB5-2057FBEB13C5}">
      <dsp:nvSpPr>
        <dsp:cNvPr id="0" name=""/>
        <dsp:cNvSpPr/>
      </dsp:nvSpPr>
      <dsp:spPr>
        <a:xfrm rot="5400000">
          <a:off x="-171220" y="2183579"/>
          <a:ext cx="1141473" cy="799031"/>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nb-NO" sz="2300" kern="1200" dirty="0"/>
            <a:t>2023</a:t>
          </a:r>
          <a:endParaRPr lang="en-US" sz="2300" kern="1200" dirty="0"/>
        </a:p>
      </dsp:txBody>
      <dsp:txXfrm rot="-5400000">
        <a:off x="2" y="2411874"/>
        <a:ext cx="799031" cy="342442"/>
      </dsp:txXfrm>
    </dsp:sp>
    <dsp:sp modelId="{E0E0C473-CF30-4EDD-9F25-35F1238509E0}">
      <dsp:nvSpPr>
        <dsp:cNvPr id="0" name=""/>
        <dsp:cNvSpPr/>
      </dsp:nvSpPr>
      <dsp:spPr>
        <a:xfrm rot="5400000">
          <a:off x="2980116" y="-168726"/>
          <a:ext cx="741957" cy="5104128"/>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b="0" i="0" kern="1200" dirty="0"/>
            <a:t>JiaT75 merges their first commit submitted by fake account</a:t>
          </a:r>
          <a:endParaRPr lang="en-US" sz="1400" kern="1200" dirty="0"/>
        </a:p>
        <a:p>
          <a:pPr marL="114300" lvl="1" indent="-114300" algn="l" defTabSz="622300">
            <a:lnSpc>
              <a:spcPct val="90000"/>
            </a:lnSpc>
            <a:spcBef>
              <a:spcPct val="0"/>
            </a:spcBef>
            <a:spcAft>
              <a:spcPct val="15000"/>
            </a:spcAft>
            <a:buChar char="•"/>
          </a:pPr>
          <a:r>
            <a:rPr lang="nb-NO" sz="1400" kern="1200" dirty="0"/>
            <a:t>PR </a:t>
          </a:r>
          <a:r>
            <a:rPr lang="nb-NO" sz="1400" kern="1200" dirty="0" err="1"/>
            <a:t>request</a:t>
          </a:r>
          <a:r>
            <a:rPr lang="nb-NO" sz="1400" kern="1200" dirty="0"/>
            <a:t> ot mask </a:t>
          </a:r>
          <a:r>
            <a:rPr lang="nb-NO" sz="1400" kern="1200" dirty="0" err="1"/>
            <a:t>change</a:t>
          </a:r>
          <a:r>
            <a:rPr lang="nb-NO" sz="1400" kern="1200" dirty="0"/>
            <a:t> </a:t>
          </a:r>
          <a:r>
            <a:rPr lang="nb-NO" sz="1400" kern="1200" dirty="0" err="1"/>
            <a:t>introduced</a:t>
          </a:r>
          <a:endParaRPr lang="en-US" sz="1400" kern="1200" dirty="0"/>
        </a:p>
      </dsp:txBody>
      <dsp:txXfrm rot="-5400000">
        <a:off x="799031" y="2048578"/>
        <a:ext cx="5067909" cy="669519"/>
      </dsp:txXfrm>
    </dsp:sp>
    <dsp:sp modelId="{0FDF5176-BD5E-42FC-9D13-E3778C8B3D51}">
      <dsp:nvSpPr>
        <dsp:cNvPr id="0" name=""/>
        <dsp:cNvSpPr/>
      </dsp:nvSpPr>
      <dsp:spPr>
        <a:xfrm rot="5400000">
          <a:off x="-171220" y="3317545"/>
          <a:ext cx="1141473" cy="799031"/>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nb-NO" sz="2300" kern="1200" dirty="0"/>
            <a:t>2024</a:t>
          </a:r>
          <a:endParaRPr lang="en-US" sz="2300" kern="1200" dirty="0"/>
        </a:p>
      </dsp:txBody>
      <dsp:txXfrm rot="-5400000">
        <a:off x="2" y="3545840"/>
        <a:ext cx="799031" cy="342442"/>
      </dsp:txXfrm>
    </dsp:sp>
    <dsp:sp modelId="{98E317B0-880A-4DCE-9550-BC1E98F0FDF0}">
      <dsp:nvSpPr>
        <dsp:cNvPr id="0" name=""/>
        <dsp:cNvSpPr/>
      </dsp:nvSpPr>
      <dsp:spPr>
        <a:xfrm rot="5400000">
          <a:off x="2845473" y="965238"/>
          <a:ext cx="1011243" cy="5104128"/>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nb-NO" sz="1400" kern="1200" dirty="0" err="1"/>
            <a:t>Malacious</a:t>
          </a:r>
          <a:r>
            <a:rPr lang="nb-NO" sz="1400" kern="1200" dirty="0"/>
            <a:t> files </a:t>
          </a:r>
          <a:r>
            <a:rPr lang="nb-NO" sz="1400" kern="1200" dirty="0" err="1"/>
            <a:t>added</a:t>
          </a:r>
          <a:r>
            <a:rPr lang="nb-NO" sz="1400" kern="1200" dirty="0"/>
            <a:t> to </a:t>
          </a:r>
          <a:r>
            <a:rPr lang="nb-NO" sz="1400" kern="1200" dirty="0" err="1"/>
            <a:t>gitignore</a:t>
          </a:r>
          <a:endParaRPr lang="en-US" sz="1400" kern="1200" dirty="0"/>
        </a:p>
        <a:p>
          <a:pPr marL="114300" lvl="1" indent="-114300" algn="l" defTabSz="622300">
            <a:lnSpc>
              <a:spcPct val="90000"/>
            </a:lnSpc>
            <a:spcBef>
              <a:spcPct val="0"/>
            </a:spcBef>
            <a:spcAft>
              <a:spcPct val="15000"/>
            </a:spcAft>
            <a:buChar char="•"/>
          </a:pPr>
          <a:r>
            <a:rPr lang="nb-NO" sz="1400" kern="1200" dirty="0" err="1"/>
            <a:t>Encrypted</a:t>
          </a:r>
          <a:r>
            <a:rPr lang="nb-NO" sz="1400" kern="1200" dirty="0"/>
            <a:t> stages </a:t>
          </a:r>
          <a:r>
            <a:rPr lang="nb-NO" sz="1400" kern="1200" dirty="0" err="1"/>
            <a:t>introduced</a:t>
          </a:r>
          <a:endParaRPr lang="en-US" sz="1400" kern="1200" dirty="0"/>
        </a:p>
        <a:p>
          <a:pPr marL="114300" lvl="1" indent="-114300" algn="l" defTabSz="622300">
            <a:lnSpc>
              <a:spcPct val="90000"/>
            </a:lnSpc>
            <a:spcBef>
              <a:spcPct val="0"/>
            </a:spcBef>
            <a:spcAft>
              <a:spcPct val="15000"/>
            </a:spcAft>
            <a:buChar char="•"/>
          </a:pPr>
          <a:r>
            <a:rPr lang="en-US" sz="1400" b="1" i="0" kern="1200" dirty="0" err="1">
              <a:hlinkClick xmlns:r="http://schemas.openxmlformats.org/officeDocument/2006/relationships" r:id="rId1"/>
            </a:rPr>
            <a:t>AndresFreundTec</a:t>
          </a:r>
          <a:r>
            <a:rPr lang="en-US" sz="1400" b="1" i="0" kern="1200" dirty="0"/>
            <a:t>, discovers the backdoor during SSHD bench marking session</a:t>
          </a:r>
          <a:endParaRPr lang="en-US" sz="1400" kern="1200" dirty="0"/>
        </a:p>
      </dsp:txBody>
      <dsp:txXfrm rot="-5400000">
        <a:off x="799031" y="3061046"/>
        <a:ext cx="5054763" cy="912513"/>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tmp>
</file>

<file path=ppt/media/image5.jpeg>
</file>

<file path=ppt/media/image6.tmp>
</file>

<file path=ppt/media/image7.tmp>
</file>

<file path=ppt/media/image8.tmp>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CA87A2-BD1B-426C-AFCB-39937A444E4A}" type="datetimeFigureOut">
              <a:rPr lang="en-US" smtClean="0"/>
              <a:t>6/27/2024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884D80-B825-47BF-8C92-89A5146EE27F}" type="slidenum">
              <a:rPr lang="en-US" smtClean="0"/>
              <a:t>‹#›</a:t>
            </a:fld>
            <a:endParaRPr lang="en-US" dirty="0"/>
          </a:p>
        </p:txBody>
      </p:sp>
    </p:spTree>
    <p:extLst>
      <p:ext uri="{BB962C8B-B14F-4D97-AF65-F5344CB8AC3E}">
        <p14:creationId xmlns:p14="http://schemas.microsoft.com/office/powerpoint/2010/main" val="3893089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1_Haedline + free space">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1EBAB5-2D85-A2F8-8D3D-2770968527F1}"/>
              </a:ext>
            </a:extLst>
          </p:cNvPr>
          <p:cNvSpPr txBox="1"/>
          <p:nvPr userDrawn="1"/>
        </p:nvSpPr>
        <p:spPr>
          <a:xfrm>
            <a:off x="8339847" y="6457890"/>
            <a:ext cx="3852153" cy="400110"/>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US" sz="1000" dirty="0"/>
              <a:t>https://www.linkedin.com/company/101626630/</a:t>
            </a:r>
          </a:p>
          <a:p>
            <a:r>
              <a:rPr lang="en-US" sz="1000" dirty="0"/>
              <a:t>https://github.com/MeetupRepo/CybersecurityPractitionerMeetup</a:t>
            </a:r>
          </a:p>
        </p:txBody>
      </p:sp>
      <p:pic>
        <p:nvPicPr>
          <p:cNvPr id="4" name="Picture 3" descr="A close-up of words&#10;&#10;Description automatically generated">
            <a:extLst>
              <a:ext uri="{FF2B5EF4-FFF2-40B4-BE49-F238E27FC236}">
                <a16:creationId xmlns:a16="http://schemas.microsoft.com/office/drawing/2014/main" id="{E70737DC-526C-6E31-8E61-308F119894C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997009"/>
            <a:ext cx="1585609" cy="860991"/>
          </a:xfrm>
          <a:prstGeom prst="rect">
            <a:avLst/>
          </a:prstGeom>
        </p:spPr>
      </p:pic>
    </p:spTree>
    <p:extLst>
      <p:ext uri="{BB962C8B-B14F-4D97-AF65-F5344CB8AC3E}">
        <p14:creationId xmlns:p14="http://schemas.microsoft.com/office/powerpoint/2010/main" val="207690339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D739B5C-DEB1-B485-2217-201CA2409436}"/>
              </a:ext>
            </a:extLst>
          </p:cNvPr>
          <p:cNvSpPr txBox="1"/>
          <p:nvPr userDrawn="1"/>
        </p:nvSpPr>
        <p:spPr>
          <a:xfrm>
            <a:off x="8339847" y="6457890"/>
            <a:ext cx="3852153" cy="400110"/>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US" sz="1000" dirty="0"/>
              <a:t>https://www.linkedin.com/company/101626630/</a:t>
            </a:r>
          </a:p>
          <a:p>
            <a:r>
              <a:rPr lang="en-US" sz="1000" dirty="0"/>
              <a:t>https://github.com/MeetupRepo/CybersecurityPractitionerMeetup</a:t>
            </a:r>
          </a:p>
        </p:txBody>
      </p:sp>
      <p:pic>
        <p:nvPicPr>
          <p:cNvPr id="6" name="Picture 5" descr="A close-up of words&#10;&#10;Description automatically generated">
            <a:extLst>
              <a:ext uri="{FF2B5EF4-FFF2-40B4-BE49-F238E27FC236}">
                <a16:creationId xmlns:a16="http://schemas.microsoft.com/office/drawing/2014/main" id="{55B63C8D-49BF-03F0-2C40-7B4365AF3C1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5997009"/>
            <a:ext cx="1585609" cy="860991"/>
          </a:xfrm>
          <a:prstGeom prst="rect">
            <a:avLst/>
          </a:prstGeom>
        </p:spPr>
      </p:pic>
    </p:spTree>
    <p:extLst>
      <p:ext uri="{BB962C8B-B14F-4D97-AF65-F5344CB8AC3E}">
        <p14:creationId xmlns:p14="http://schemas.microsoft.com/office/powerpoint/2010/main" val="3593267728"/>
      </p:ext>
    </p:extLst>
  </p:cSld>
  <p:clrMap bg1="lt1" tx1="dk1" bg2="lt2" tx2="dk2" accent1="accent1" accent2="accent2" accent3="accent3" accent4="accent4" accent5="accent5" accent6="accent6" hlink="hlink" folHlink="folHlink"/>
  <p:sldLayoutIdLst>
    <p:sldLayoutId id="214748371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7.xml"/><Relationship Id="rId1" Type="http://schemas.openxmlformats.org/officeDocument/2006/relationships/customXml" Target="../../customXml/item6.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25.xml"/><Relationship Id="rId1" Type="http://schemas.openxmlformats.org/officeDocument/2006/relationships/customXml" Target="../../customXml/item24.xml"/><Relationship Id="rId5" Type="http://schemas.openxmlformats.org/officeDocument/2006/relationships/image" Target="../media/image8.tmp"/><Relationship Id="rId4" Type="http://schemas.openxmlformats.org/officeDocument/2006/relationships/hyperlink" Target="https://github.com/amlweems/xzbot/tree/main"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27.xml"/><Relationship Id="rId1" Type="http://schemas.openxmlformats.org/officeDocument/2006/relationships/customXml" Target="../../customXml/item26.xml"/><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29.xml"/><Relationship Id="rId1" Type="http://schemas.openxmlformats.org/officeDocument/2006/relationships/customXml" Target="../../customXml/item2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9.xml"/><Relationship Id="rId1" Type="http://schemas.openxmlformats.org/officeDocument/2006/relationships/customXml" Target="../../customXml/item8.xml"/><Relationship Id="rId4" Type="http://schemas.openxmlformats.org/officeDocument/2006/relationships/hyperlink" Target="https://www.youtube.com/@RSAConference"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1.xml"/><Relationship Id="rId1" Type="http://schemas.openxmlformats.org/officeDocument/2006/relationships/customXml" Target="../../customXml/item10.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3.xml"/><Relationship Id="rId1" Type="http://schemas.openxmlformats.org/officeDocument/2006/relationships/customXml" Target="../../customXml/item12.xml"/><Relationship Id="rId5" Type="http://schemas.openxmlformats.org/officeDocument/2006/relationships/hyperlink" Target="https://external-preview.redd.it/2RSnVmvDpB2B_0Js6KM7L_NDTqMNh6qRo1jF8-qlZJY.jpg?auto=webp&amp;s=fd716d610434c5f4d9ec95bd92c7b013d4c1e97e" TargetMode="Externa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5.xml"/><Relationship Id="rId1" Type="http://schemas.openxmlformats.org/officeDocument/2006/relationships/customXml" Target="../../customXml/item14.xml"/></Relationships>
</file>

<file path=ppt/slides/_rels/slide6.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1.xml"/><Relationship Id="rId7" Type="http://schemas.openxmlformats.org/officeDocument/2006/relationships/diagramLayout" Target="../diagrams/layout1.xml"/><Relationship Id="rId2" Type="http://schemas.openxmlformats.org/officeDocument/2006/relationships/customXml" Target="../../customXml/item17.xml"/><Relationship Id="rId1" Type="http://schemas.openxmlformats.org/officeDocument/2006/relationships/customXml" Target="../../customXml/item16.xml"/><Relationship Id="rId6" Type="http://schemas.openxmlformats.org/officeDocument/2006/relationships/diagramData" Target="../diagrams/data1.xml"/><Relationship Id="rId11" Type="http://schemas.openxmlformats.org/officeDocument/2006/relationships/hyperlink" Target="https://tukaani.org/xz-backdoor/" TargetMode="External"/><Relationship Id="rId5" Type="http://schemas.openxmlformats.org/officeDocument/2006/relationships/hyperlink" Target="https://robmensching.com/blog/posts/2024/03/30/a-microcosm-of-the-interactions-in-open-source-projects/" TargetMode="External"/><Relationship Id="rId10" Type="http://schemas.microsoft.com/office/2007/relationships/diagramDrawing" Target="../diagrams/drawing1.xml"/><Relationship Id="rId4" Type="http://schemas.openxmlformats.org/officeDocument/2006/relationships/hyperlink" Target="https://boehs.org/node/everything-i-know-about-the-xz-backdoor" TargetMode="External"/><Relationship Id="rId9" Type="http://schemas.openxmlformats.org/officeDocument/2006/relationships/diagramColors" Target="../diagrams/colors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19.xml"/><Relationship Id="rId1" Type="http://schemas.openxmlformats.org/officeDocument/2006/relationships/customXml" Target="../../customXml/item18.xml"/><Relationship Id="rId5" Type="http://schemas.openxmlformats.org/officeDocument/2006/relationships/image" Target="../media/image4.tmp"/><Relationship Id="rId4" Type="http://schemas.openxmlformats.org/officeDocument/2006/relationships/hyperlink" Target="https://x.com/fr0gger_/status/1774342248437813525"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21.xml"/><Relationship Id="rId1" Type="http://schemas.openxmlformats.org/officeDocument/2006/relationships/customXml" Target="../../customXml/item20.xml"/><Relationship Id="rId5" Type="http://schemas.openxmlformats.org/officeDocument/2006/relationships/image" Target="../media/image5.jpeg"/><Relationship Id="rId4" Type="http://schemas.openxmlformats.org/officeDocument/2006/relationships/hyperlink" Target="https://x.com/fr0gger_/status/1774342248437813525"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23.xml"/><Relationship Id="rId1" Type="http://schemas.openxmlformats.org/officeDocument/2006/relationships/customXml" Target="../../customXml/item22.xml"/><Relationship Id="rId6" Type="http://schemas.openxmlformats.org/officeDocument/2006/relationships/hyperlink" Target="https://www.wiz.io/blog/cve-2024-3094-critical-rce-vulnerability-found-in-xz-utils" TargetMode="External"/><Relationship Id="rId5" Type="http://schemas.openxmlformats.org/officeDocument/2006/relationships/image" Target="../media/image7.tmp"/><Relationship Id="rId4" Type="http://schemas.openxmlformats.org/officeDocument/2006/relationships/image" Target="../media/image6.tm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custDataLst>
      <p:custData r:id="rId1"/>
      <p:custData r:id="rId2"/>
    </p:custDataLst>
    <p:extLst>
      <p:ext uri="{BB962C8B-B14F-4D97-AF65-F5344CB8AC3E}">
        <p14:creationId xmlns:p14="http://schemas.microsoft.com/office/powerpoint/2010/main" val="2626856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A829D7D-F751-542D-61A7-AD6F1B1E8C25}"/>
              </a:ext>
            </a:extLst>
          </p:cNvPr>
          <p:cNvSpPr txBox="1"/>
          <p:nvPr/>
        </p:nvSpPr>
        <p:spPr>
          <a:xfrm>
            <a:off x="3539289" y="477070"/>
            <a:ext cx="5227721" cy="523220"/>
          </a:xfrm>
          <a:prstGeom prst="rect">
            <a:avLst/>
          </a:prstGeom>
          <a:noFill/>
        </p:spPr>
        <p:txBody>
          <a:bodyPr wrap="square">
            <a:spAutoFit/>
          </a:bodyPr>
          <a:lstStyle/>
          <a:p>
            <a:r>
              <a:rPr lang="nb-NO" sz="2800" b="1" dirty="0"/>
              <a:t>Smart </a:t>
            </a:r>
            <a:r>
              <a:rPr lang="nb-NO" sz="2800" b="1" dirty="0" err="1"/>
              <a:t>Payload</a:t>
            </a:r>
            <a:r>
              <a:rPr lang="nb-NO" sz="2800" b="1" dirty="0"/>
              <a:t> for trigger</a:t>
            </a:r>
            <a:endParaRPr lang="en-US" sz="2800" b="1" dirty="0"/>
          </a:p>
        </p:txBody>
      </p:sp>
      <p:sp>
        <p:nvSpPr>
          <p:cNvPr id="20" name="TextBox 19">
            <a:extLst>
              <a:ext uri="{FF2B5EF4-FFF2-40B4-BE49-F238E27FC236}">
                <a16:creationId xmlns:a16="http://schemas.microsoft.com/office/drawing/2014/main" id="{CDD2BC90-C790-FB6A-E038-EFD347DAD14A}"/>
              </a:ext>
            </a:extLst>
          </p:cNvPr>
          <p:cNvSpPr txBox="1"/>
          <p:nvPr/>
        </p:nvSpPr>
        <p:spPr>
          <a:xfrm>
            <a:off x="2731663" y="6611779"/>
            <a:ext cx="6100010" cy="246221"/>
          </a:xfrm>
          <a:prstGeom prst="rect">
            <a:avLst/>
          </a:prstGeom>
          <a:noFill/>
        </p:spPr>
        <p:txBody>
          <a:bodyPr wrap="square">
            <a:spAutoFit/>
          </a:bodyPr>
          <a:lstStyle/>
          <a:p>
            <a:r>
              <a:rPr lang="en-US" sz="1000" dirty="0"/>
              <a:t>Source: </a:t>
            </a:r>
            <a:r>
              <a:rPr lang="en-US" sz="1000" dirty="0">
                <a:hlinkClick r:id="rId4"/>
              </a:rPr>
              <a:t>https://github.com/amlweems/xzbot/tree/main</a:t>
            </a:r>
            <a:r>
              <a:rPr lang="en-US" sz="1000" dirty="0"/>
              <a:t> </a:t>
            </a:r>
          </a:p>
        </p:txBody>
      </p:sp>
      <p:sp>
        <p:nvSpPr>
          <p:cNvPr id="3" name="TextBox 2">
            <a:extLst>
              <a:ext uri="{FF2B5EF4-FFF2-40B4-BE49-F238E27FC236}">
                <a16:creationId xmlns:a16="http://schemas.microsoft.com/office/drawing/2014/main" id="{529A3384-AB9E-DAC8-4E6D-8C8479813DAF}"/>
              </a:ext>
            </a:extLst>
          </p:cNvPr>
          <p:cNvSpPr txBox="1"/>
          <p:nvPr/>
        </p:nvSpPr>
        <p:spPr>
          <a:xfrm>
            <a:off x="1084846" y="1336920"/>
            <a:ext cx="10361195" cy="646331"/>
          </a:xfrm>
          <a:prstGeom prst="rect">
            <a:avLst/>
          </a:prstGeom>
          <a:noFill/>
        </p:spPr>
        <p:txBody>
          <a:bodyPr wrap="square">
            <a:spAutoFit/>
          </a:bodyPr>
          <a:lstStyle/>
          <a:p>
            <a:r>
              <a:rPr lang="en-US" b="0" i="0">
                <a:solidFill>
                  <a:srgbClr val="1F2328"/>
                </a:solidFill>
                <a:effectLst/>
                <a:highlight>
                  <a:srgbClr val="FFFFFF"/>
                </a:highlight>
                <a:latin typeface="-apple-system"/>
              </a:rPr>
              <a:t>The backdoor can be triggered by connecting with an SSH certificate with a payload in the CA signing key N value. This payload must be encrypted and signed with the attacker's ED448 key.</a:t>
            </a:r>
            <a:endParaRPr lang="en-US" dirty="0"/>
          </a:p>
        </p:txBody>
      </p:sp>
      <p:pic>
        <p:nvPicPr>
          <p:cNvPr id="8" name="Picture 7" descr="A screenshot of a computer code&#10;&#10;Description automatically generated">
            <a:extLst>
              <a:ext uri="{FF2B5EF4-FFF2-40B4-BE49-F238E27FC236}">
                <a16:creationId xmlns:a16="http://schemas.microsoft.com/office/drawing/2014/main" id="{D1B0CE20-A77C-B372-E65E-6FEBA2AE2B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4846" y="2185051"/>
            <a:ext cx="4658375" cy="1324160"/>
          </a:xfrm>
          <a:prstGeom prst="rect">
            <a:avLst/>
          </a:prstGeom>
        </p:spPr>
      </p:pic>
      <p:sp>
        <p:nvSpPr>
          <p:cNvPr id="13" name="TextBox 12">
            <a:extLst>
              <a:ext uri="{FF2B5EF4-FFF2-40B4-BE49-F238E27FC236}">
                <a16:creationId xmlns:a16="http://schemas.microsoft.com/office/drawing/2014/main" id="{5D6876DC-F7E1-9503-C1C1-B8F5D00E12DD}"/>
              </a:ext>
            </a:extLst>
          </p:cNvPr>
          <p:cNvSpPr txBox="1"/>
          <p:nvPr/>
        </p:nvSpPr>
        <p:spPr>
          <a:xfrm>
            <a:off x="1084846" y="3768896"/>
            <a:ext cx="10449428" cy="1754326"/>
          </a:xfrm>
          <a:prstGeom prst="rect">
            <a:avLst/>
          </a:prstGeom>
          <a:noFill/>
        </p:spPr>
        <p:txBody>
          <a:bodyPr wrap="square">
            <a:spAutoFit/>
          </a:bodyPr>
          <a:lstStyle/>
          <a:p>
            <a:r>
              <a:rPr lang="en-US" dirty="0"/>
              <a:t>A request type is derived from the three values above (a * b + c). If this value is greater than 3, the backdoor skips processing.</a:t>
            </a:r>
          </a:p>
          <a:p>
            <a:endParaRPr lang="en-US" dirty="0"/>
          </a:p>
          <a:p>
            <a:r>
              <a:rPr lang="en-US" dirty="0"/>
              <a:t>Type 1: unknown, expects zero bytes</a:t>
            </a:r>
          </a:p>
          <a:p>
            <a:r>
              <a:rPr lang="en-US" dirty="0"/>
              <a:t>Type 2: executes null-terminated payload with system()</a:t>
            </a:r>
          </a:p>
          <a:p>
            <a:r>
              <a:rPr lang="en-US" dirty="0"/>
              <a:t>Type 3: unknown, expects 48 bytes (signed)</a:t>
            </a:r>
          </a:p>
        </p:txBody>
      </p:sp>
    </p:spTree>
    <p:custDataLst>
      <p:custData r:id="rId1"/>
      <p:custData r:id="rId2"/>
    </p:custDataLst>
    <p:extLst>
      <p:ext uri="{BB962C8B-B14F-4D97-AF65-F5344CB8AC3E}">
        <p14:creationId xmlns:p14="http://schemas.microsoft.com/office/powerpoint/2010/main" val="3696105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l="-4000" r="-4000"/>
          </a:stretch>
        </a:blipFill>
        <a:effectLst/>
      </p:bgPr>
    </p:bg>
    <p:spTree>
      <p:nvGrpSpPr>
        <p:cNvPr id="1" name=""/>
        <p:cNvGrpSpPr/>
        <p:nvPr/>
      </p:nvGrpSpPr>
      <p:grpSpPr>
        <a:xfrm>
          <a:off x="0" y="0"/>
          <a:ext cx="0" cy="0"/>
          <a:chOff x="0" y="0"/>
          <a:chExt cx="0" cy="0"/>
        </a:xfrm>
      </p:grpSpPr>
    </p:spTree>
    <p:custDataLst>
      <p:custData r:id="rId1"/>
      <p:custData r:id="rId2"/>
    </p:custDataLst>
    <p:extLst>
      <p:ext uri="{BB962C8B-B14F-4D97-AF65-F5344CB8AC3E}">
        <p14:creationId xmlns:p14="http://schemas.microsoft.com/office/powerpoint/2010/main" val="29846272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Tree>
    <p:custDataLst>
      <p:custData r:id="rId1"/>
      <p:custData r:id="rId2"/>
    </p:custDataLst>
    <p:extLst>
      <p:ext uri="{BB962C8B-B14F-4D97-AF65-F5344CB8AC3E}">
        <p14:creationId xmlns:p14="http://schemas.microsoft.com/office/powerpoint/2010/main" val="1956082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15F8C6B2-56A4-F931-7EF7-1A9085E52D58}"/>
              </a:ext>
            </a:extLst>
          </p:cNvPr>
          <p:cNvSpPr/>
          <p:nvPr/>
        </p:nvSpPr>
        <p:spPr>
          <a:xfrm>
            <a:off x="2838450" y="3048000"/>
            <a:ext cx="1771650" cy="733425"/>
          </a:xfrm>
          <a:prstGeom prst="roundRect">
            <a:avLst/>
          </a:prstGeom>
          <a:solidFill>
            <a:srgbClr val="C00000"/>
          </a:solidFill>
          <a:ln>
            <a:solidFill>
              <a:srgbClr val="C0000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nb-NO" dirty="0"/>
              <a:t>Source Code</a:t>
            </a:r>
            <a:endParaRPr lang="en-US" dirty="0"/>
          </a:p>
        </p:txBody>
      </p:sp>
      <p:sp>
        <p:nvSpPr>
          <p:cNvPr id="6" name="TextBox 5">
            <a:extLst>
              <a:ext uri="{FF2B5EF4-FFF2-40B4-BE49-F238E27FC236}">
                <a16:creationId xmlns:a16="http://schemas.microsoft.com/office/drawing/2014/main" id="{0804FC72-C30B-EE7E-83A9-6539FD97192B}"/>
              </a:ext>
            </a:extLst>
          </p:cNvPr>
          <p:cNvSpPr txBox="1"/>
          <p:nvPr/>
        </p:nvSpPr>
        <p:spPr>
          <a:xfrm>
            <a:off x="704850" y="2305050"/>
            <a:ext cx="1149674" cy="307777"/>
          </a:xfrm>
          <a:prstGeom prst="rect">
            <a:avLst/>
          </a:prstGeom>
          <a:ln w="38100"/>
        </p:spPr>
        <p:style>
          <a:lnRef idx="2">
            <a:schemeClr val="accent6"/>
          </a:lnRef>
          <a:fillRef idx="1">
            <a:schemeClr val="lt1"/>
          </a:fillRef>
          <a:effectRef idx="0">
            <a:schemeClr val="accent6"/>
          </a:effectRef>
          <a:fontRef idx="minor">
            <a:schemeClr val="dk1"/>
          </a:fontRef>
        </p:style>
        <p:txBody>
          <a:bodyPr wrap="none" rtlCol="0">
            <a:spAutoFit/>
          </a:bodyPr>
          <a:lstStyle/>
          <a:p>
            <a:r>
              <a:rPr lang="nb-NO" sz="1400" dirty="0"/>
              <a:t>Developer 1</a:t>
            </a:r>
            <a:endParaRPr lang="en-US" sz="1400" dirty="0"/>
          </a:p>
        </p:txBody>
      </p:sp>
      <p:sp>
        <p:nvSpPr>
          <p:cNvPr id="7" name="TextBox 6">
            <a:extLst>
              <a:ext uri="{FF2B5EF4-FFF2-40B4-BE49-F238E27FC236}">
                <a16:creationId xmlns:a16="http://schemas.microsoft.com/office/drawing/2014/main" id="{FCF939DA-A797-89F3-1104-2D44D38BEAD1}"/>
              </a:ext>
            </a:extLst>
          </p:cNvPr>
          <p:cNvSpPr txBox="1"/>
          <p:nvPr/>
        </p:nvSpPr>
        <p:spPr>
          <a:xfrm>
            <a:off x="704850" y="3048000"/>
            <a:ext cx="1149674" cy="307777"/>
          </a:xfrm>
          <a:prstGeom prst="rect">
            <a:avLst/>
          </a:prstGeom>
          <a:noFill/>
          <a:ln>
            <a:solidFill>
              <a:schemeClr val="tx1"/>
            </a:solidFill>
          </a:ln>
        </p:spPr>
        <p:txBody>
          <a:bodyPr wrap="none" rtlCol="0">
            <a:spAutoFit/>
          </a:bodyPr>
          <a:lstStyle/>
          <a:p>
            <a:r>
              <a:rPr lang="nb-NO" sz="1400" dirty="0"/>
              <a:t>Developer 2</a:t>
            </a:r>
            <a:endParaRPr lang="en-US" sz="1400" dirty="0"/>
          </a:p>
        </p:txBody>
      </p:sp>
      <p:sp>
        <p:nvSpPr>
          <p:cNvPr id="8" name="TextBox 7">
            <a:extLst>
              <a:ext uri="{FF2B5EF4-FFF2-40B4-BE49-F238E27FC236}">
                <a16:creationId xmlns:a16="http://schemas.microsoft.com/office/drawing/2014/main" id="{01959287-719F-FED1-788D-B84F4E161137}"/>
              </a:ext>
            </a:extLst>
          </p:cNvPr>
          <p:cNvSpPr txBox="1"/>
          <p:nvPr/>
        </p:nvSpPr>
        <p:spPr>
          <a:xfrm>
            <a:off x="704850" y="3790950"/>
            <a:ext cx="1149674" cy="307777"/>
          </a:xfrm>
          <a:prstGeom prst="rect">
            <a:avLst/>
          </a:prstGeom>
          <a:noFill/>
          <a:ln>
            <a:solidFill>
              <a:srgbClr val="0070C0"/>
            </a:solidFill>
          </a:ln>
        </p:spPr>
        <p:txBody>
          <a:bodyPr wrap="none" rtlCol="0">
            <a:spAutoFit/>
          </a:bodyPr>
          <a:lstStyle/>
          <a:p>
            <a:r>
              <a:rPr lang="nb-NO" sz="1400" dirty="0"/>
              <a:t>Developer 3</a:t>
            </a:r>
            <a:endParaRPr lang="en-US" sz="1400" dirty="0"/>
          </a:p>
        </p:txBody>
      </p:sp>
      <p:sp>
        <p:nvSpPr>
          <p:cNvPr id="9" name="TextBox 8">
            <a:extLst>
              <a:ext uri="{FF2B5EF4-FFF2-40B4-BE49-F238E27FC236}">
                <a16:creationId xmlns:a16="http://schemas.microsoft.com/office/drawing/2014/main" id="{2D9DFB2F-8FE9-A90A-5CA1-6156D098DF77}"/>
              </a:ext>
            </a:extLst>
          </p:cNvPr>
          <p:cNvSpPr txBox="1"/>
          <p:nvPr/>
        </p:nvSpPr>
        <p:spPr>
          <a:xfrm>
            <a:off x="704850" y="4533900"/>
            <a:ext cx="1149674" cy="307777"/>
          </a:xfrm>
          <a:prstGeom prst="rect">
            <a:avLst/>
          </a:prstGeom>
          <a:noFill/>
          <a:ln>
            <a:solidFill>
              <a:srgbClr val="00B050"/>
            </a:solidFill>
          </a:ln>
        </p:spPr>
        <p:txBody>
          <a:bodyPr wrap="none" rtlCol="0">
            <a:spAutoFit/>
          </a:bodyPr>
          <a:lstStyle/>
          <a:p>
            <a:r>
              <a:rPr lang="nb-NO" sz="1400" dirty="0"/>
              <a:t>Developer 4</a:t>
            </a:r>
            <a:endParaRPr lang="en-US" sz="1400" dirty="0"/>
          </a:p>
        </p:txBody>
      </p:sp>
      <p:sp>
        <p:nvSpPr>
          <p:cNvPr id="10" name="TextBox 9">
            <a:extLst>
              <a:ext uri="{FF2B5EF4-FFF2-40B4-BE49-F238E27FC236}">
                <a16:creationId xmlns:a16="http://schemas.microsoft.com/office/drawing/2014/main" id="{6848687A-D7D1-7146-F94A-9E118548E4ED}"/>
              </a:ext>
            </a:extLst>
          </p:cNvPr>
          <p:cNvSpPr txBox="1"/>
          <p:nvPr/>
        </p:nvSpPr>
        <p:spPr>
          <a:xfrm>
            <a:off x="704850" y="4841677"/>
            <a:ext cx="248786" cy="1200329"/>
          </a:xfrm>
          <a:prstGeom prst="rect">
            <a:avLst/>
          </a:prstGeom>
          <a:noFill/>
        </p:spPr>
        <p:txBody>
          <a:bodyPr wrap="none" rtlCol="0">
            <a:spAutoFit/>
          </a:bodyPr>
          <a:lstStyle/>
          <a:p>
            <a:r>
              <a:rPr lang="nb-NO" dirty="0"/>
              <a:t>.</a:t>
            </a:r>
          </a:p>
          <a:p>
            <a:r>
              <a:rPr lang="nb-NO" dirty="0"/>
              <a:t>.</a:t>
            </a:r>
          </a:p>
          <a:p>
            <a:r>
              <a:rPr lang="nb-NO" dirty="0"/>
              <a:t>.</a:t>
            </a:r>
          </a:p>
          <a:p>
            <a:r>
              <a:rPr lang="nb-NO" dirty="0"/>
              <a:t>.</a:t>
            </a:r>
            <a:endParaRPr lang="en-US" dirty="0"/>
          </a:p>
        </p:txBody>
      </p:sp>
      <p:cxnSp>
        <p:nvCxnSpPr>
          <p:cNvPr id="12" name="Connector: Elbow 11">
            <a:extLst>
              <a:ext uri="{FF2B5EF4-FFF2-40B4-BE49-F238E27FC236}">
                <a16:creationId xmlns:a16="http://schemas.microsoft.com/office/drawing/2014/main" id="{BBDE7AF9-9ADE-0D4B-1D2A-3296F0D5638D}"/>
              </a:ext>
            </a:extLst>
          </p:cNvPr>
          <p:cNvCxnSpPr>
            <a:cxnSpLocks/>
            <a:stCxn id="6" idx="3"/>
            <a:endCxn id="4" idx="0"/>
          </p:cNvCxnSpPr>
          <p:nvPr/>
        </p:nvCxnSpPr>
        <p:spPr>
          <a:xfrm>
            <a:off x="1854524" y="2458939"/>
            <a:ext cx="1869751" cy="589061"/>
          </a:xfrm>
          <a:prstGeom prst="bentConnector2">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14" name="Connector: Elbow 13">
            <a:extLst>
              <a:ext uri="{FF2B5EF4-FFF2-40B4-BE49-F238E27FC236}">
                <a16:creationId xmlns:a16="http://schemas.microsoft.com/office/drawing/2014/main" id="{3E97F621-7F41-E82E-7631-490C64054D54}"/>
              </a:ext>
            </a:extLst>
          </p:cNvPr>
          <p:cNvCxnSpPr>
            <a:cxnSpLocks/>
            <a:stCxn id="7" idx="3"/>
          </p:cNvCxnSpPr>
          <p:nvPr/>
        </p:nvCxnSpPr>
        <p:spPr>
          <a:xfrm flipV="1">
            <a:off x="1854524" y="3201888"/>
            <a:ext cx="983926" cy="1"/>
          </a:xfrm>
          <a:prstGeom prst="bentConnector3">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6" name="Connector: Elbow 15">
            <a:extLst>
              <a:ext uri="{FF2B5EF4-FFF2-40B4-BE49-F238E27FC236}">
                <a16:creationId xmlns:a16="http://schemas.microsoft.com/office/drawing/2014/main" id="{9928BEA1-6936-5C89-86B0-C2768E7DA321}"/>
              </a:ext>
            </a:extLst>
          </p:cNvPr>
          <p:cNvCxnSpPr>
            <a:cxnSpLocks/>
            <a:stCxn id="8" idx="3"/>
          </p:cNvCxnSpPr>
          <p:nvPr/>
        </p:nvCxnSpPr>
        <p:spPr>
          <a:xfrm flipV="1">
            <a:off x="1854524" y="3627536"/>
            <a:ext cx="983926" cy="317303"/>
          </a:xfrm>
          <a:prstGeom prst="bentConnector3">
            <a:avLst/>
          </a:prstGeom>
          <a:ln>
            <a:solidFill>
              <a:srgbClr val="0070C0"/>
            </a:solidFill>
            <a:tailEnd type="triangle"/>
          </a:ln>
        </p:spPr>
        <p:style>
          <a:lnRef idx="1">
            <a:schemeClr val="accent5"/>
          </a:lnRef>
          <a:fillRef idx="0">
            <a:schemeClr val="accent5"/>
          </a:fillRef>
          <a:effectRef idx="0">
            <a:schemeClr val="accent5"/>
          </a:effectRef>
          <a:fontRef idx="minor">
            <a:schemeClr val="tx1"/>
          </a:fontRef>
        </p:style>
      </p:cxnSp>
      <p:cxnSp>
        <p:nvCxnSpPr>
          <p:cNvPr id="18" name="Connector: Elbow 17">
            <a:extLst>
              <a:ext uri="{FF2B5EF4-FFF2-40B4-BE49-F238E27FC236}">
                <a16:creationId xmlns:a16="http://schemas.microsoft.com/office/drawing/2014/main" id="{5CF65126-BB7C-CFFB-6AD5-00AD9A54786F}"/>
              </a:ext>
            </a:extLst>
          </p:cNvPr>
          <p:cNvCxnSpPr>
            <a:stCxn id="9" idx="3"/>
            <a:endCxn id="4" idx="2"/>
          </p:cNvCxnSpPr>
          <p:nvPr/>
        </p:nvCxnSpPr>
        <p:spPr>
          <a:xfrm flipV="1">
            <a:off x="1854524" y="3781425"/>
            <a:ext cx="1869751" cy="90636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Diagonal Corners Snipped 22">
            <a:extLst>
              <a:ext uri="{FF2B5EF4-FFF2-40B4-BE49-F238E27FC236}">
                <a16:creationId xmlns:a16="http://schemas.microsoft.com/office/drawing/2014/main" id="{710F0B56-A215-EE1C-79C9-A7B6859D1994}"/>
              </a:ext>
            </a:extLst>
          </p:cNvPr>
          <p:cNvSpPr/>
          <p:nvPr/>
        </p:nvSpPr>
        <p:spPr>
          <a:xfrm>
            <a:off x="5210175" y="3047999"/>
            <a:ext cx="1771650" cy="733425"/>
          </a:xfrm>
          <a:prstGeom prst="snip2DiagRect">
            <a:avLst/>
          </a:prstGeom>
          <a:solidFill>
            <a:srgbClr val="0965B1"/>
          </a:solidFill>
          <a:ln>
            <a:solidFill>
              <a:srgbClr val="097288"/>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nb-NO" dirty="0"/>
              <a:t>Code Build</a:t>
            </a:r>
            <a:endParaRPr lang="en-US" dirty="0"/>
          </a:p>
        </p:txBody>
      </p:sp>
      <p:sp>
        <p:nvSpPr>
          <p:cNvPr id="24" name="Rectangle: Rounded Corners 23">
            <a:extLst>
              <a:ext uri="{FF2B5EF4-FFF2-40B4-BE49-F238E27FC236}">
                <a16:creationId xmlns:a16="http://schemas.microsoft.com/office/drawing/2014/main" id="{312D57B1-91DC-6CA9-24A8-326554DEB506}"/>
              </a:ext>
            </a:extLst>
          </p:cNvPr>
          <p:cNvSpPr/>
          <p:nvPr/>
        </p:nvSpPr>
        <p:spPr>
          <a:xfrm>
            <a:off x="7581900" y="3057525"/>
            <a:ext cx="1771650" cy="733425"/>
          </a:xfrm>
          <a:prstGeom prst="roundRect">
            <a:avLst/>
          </a:prstGeom>
          <a:solidFill>
            <a:srgbClr val="002060"/>
          </a:solidFill>
          <a:ln>
            <a:solidFill>
              <a:srgbClr val="00206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nb-NO" dirty="0"/>
              <a:t>Package</a:t>
            </a:r>
            <a:endParaRPr lang="en-US" dirty="0"/>
          </a:p>
        </p:txBody>
      </p:sp>
      <p:sp>
        <p:nvSpPr>
          <p:cNvPr id="25" name="Rectangle: Top Corners Snipped 24">
            <a:extLst>
              <a:ext uri="{FF2B5EF4-FFF2-40B4-BE49-F238E27FC236}">
                <a16:creationId xmlns:a16="http://schemas.microsoft.com/office/drawing/2014/main" id="{060D3B36-1CCE-8290-F6A0-5EC1FE2F9563}"/>
              </a:ext>
            </a:extLst>
          </p:cNvPr>
          <p:cNvSpPr/>
          <p:nvPr/>
        </p:nvSpPr>
        <p:spPr>
          <a:xfrm>
            <a:off x="5210175" y="4474964"/>
            <a:ext cx="1771650" cy="733425"/>
          </a:xfrm>
          <a:prstGeom prst="snip2SameRect">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r>
              <a:rPr lang="nb-NO" dirty="0" err="1"/>
              <a:t>Dependencies</a:t>
            </a:r>
            <a:endParaRPr lang="en-US" dirty="0"/>
          </a:p>
        </p:txBody>
      </p:sp>
      <p:sp>
        <p:nvSpPr>
          <p:cNvPr id="27" name="TextBox 26">
            <a:extLst>
              <a:ext uri="{FF2B5EF4-FFF2-40B4-BE49-F238E27FC236}">
                <a16:creationId xmlns:a16="http://schemas.microsoft.com/office/drawing/2014/main" id="{5D08A7E7-95B1-0068-1199-593E3D065D22}"/>
              </a:ext>
            </a:extLst>
          </p:cNvPr>
          <p:cNvSpPr txBox="1"/>
          <p:nvPr/>
        </p:nvSpPr>
        <p:spPr>
          <a:xfrm>
            <a:off x="8964917" y="6056114"/>
            <a:ext cx="3074194" cy="369332"/>
          </a:xfrm>
          <a:prstGeom prst="rect">
            <a:avLst/>
          </a:prstGeom>
          <a:noFill/>
        </p:spPr>
        <p:txBody>
          <a:bodyPr wrap="square">
            <a:spAutoFit/>
          </a:bodyPr>
          <a:lstStyle/>
          <a:p>
            <a:r>
              <a:rPr lang="en-US" sz="1200" dirty="0"/>
              <a:t>Diagram inspiration: </a:t>
            </a:r>
            <a:r>
              <a:rPr lang="en-US" sz="1200" dirty="0" err="1">
                <a:hlinkClick r:id="rId4"/>
              </a:rPr>
              <a:t>RSAConference</a:t>
            </a:r>
            <a:r>
              <a:rPr lang="en-US" sz="1200" dirty="0">
                <a:hlinkClick r:id="rId4"/>
              </a:rPr>
              <a:t> talk</a:t>
            </a:r>
            <a:r>
              <a:rPr lang="en-US" dirty="0"/>
              <a:t> </a:t>
            </a:r>
          </a:p>
        </p:txBody>
      </p:sp>
      <p:cxnSp>
        <p:nvCxnSpPr>
          <p:cNvPr id="29" name="Straight Arrow Connector 28">
            <a:extLst>
              <a:ext uri="{FF2B5EF4-FFF2-40B4-BE49-F238E27FC236}">
                <a16:creationId xmlns:a16="http://schemas.microsoft.com/office/drawing/2014/main" id="{97E1A873-51E4-38D1-6BC3-D018B2D3A875}"/>
              </a:ext>
            </a:extLst>
          </p:cNvPr>
          <p:cNvCxnSpPr>
            <a:stCxn id="4" idx="3"/>
          </p:cNvCxnSpPr>
          <p:nvPr/>
        </p:nvCxnSpPr>
        <p:spPr>
          <a:xfrm flipV="1">
            <a:off x="4610100" y="3414712"/>
            <a:ext cx="600075"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070872D9-B66A-BCF7-F071-E556361B7073}"/>
              </a:ext>
            </a:extLst>
          </p:cNvPr>
          <p:cNvCxnSpPr>
            <a:cxnSpLocks/>
            <a:endCxn id="24" idx="1"/>
          </p:cNvCxnSpPr>
          <p:nvPr/>
        </p:nvCxnSpPr>
        <p:spPr>
          <a:xfrm>
            <a:off x="6981825" y="3414712"/>
            <a:ext cx="600075" cy="9526"/>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24EE6E40-3392-4B5D-122B-F2BE49E4CDA2}"/>
              </a:ext>
            </a:extLst>
          </p:cNvPr>
          <p:cNvSpPr txBox="1"/>
          <p:nvPr/>
        </p:nvSpPr>
        <p:spPr>
          <a:xfrm>
            <a:off x="10125075" y="3270348"/>
            <a:ext cx="1099981" cy="307777"/>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r>
              <a:rPr lang="nb-NO" sz="1400" dirty="0"/>
              <a:t>Consumers</a:t>
            </a:r>
            <a:endParaRPr lang="en-US" sz="1400" dirty="0"/>
          </a:p>
        </p:txBody>
      </p:sp>
      <p:cxnSp>
        <p:nvCxnSpPr>
          <p:cNvPr id="35" name="Straight Arrow Connector 34">
            <a:extLst>
              <a:ext uri="{FF2B5EF4-FFF2-40B4-BE49-F238E27FC236}">
                <a16:creationId xmlns:a16="http://schemas.microsoft.com/office/drawing/2014/main" id="{E91C5809-53AC-0C9B-107F-A6A2D37389F2}"/>
              </a:ext>
            </a:extLst>
          </p:cNvPr>
          <p:cNvCxnSpPr>
            <a:cxnSpLocks/>
            <a:stCxn id="25" idx="3"/>
            <a:endCxn id="23" idx="1"/>
          </p:cNvCxnSpPr>
          <p:nvPr/>
        </p:nvCxnSpPr>
        <p:spPr>
          <a:xfrm flipV="1">
            <a:off x="6096000" y="3781424"/>
            <a:ext cx="0" cy="6935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onnector: Elbow 41">
            <a:extLst>
              <a:ext uri="{FF2B5EF4-FFF2-40B4-BE49-F238E27FC236}">
                <a16:creationId xmlns:a16="http://schemas.microsoft.com/office/drawing/2014/main" id="{AC76D209-B982-66C1-9C9D-5ACEFF1280AC}"/>
              </a:ext>
            </a:extLst>
          </p:cNvPr>
          <p:cNvCxnSpPr>
            <a:cxnSpLocks/>
            <a:stCxn id="24" idx="2"/>
            <a:endCxn id="25" idx="0"/>
          </p:cNvCxnSpPr>
          <p:nvPr/>
        </p:nvCxnSpPr>
        <p:spPr>
          <a:xfrm rot="5400000">
            <a:off x="7199412" y="3573363"/>
            <a:ext cx="1050727" cy="1485900"/>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45DEA64-52BF-8867-44C9-8C61D33813C8}"/>
              </a:ext>
            </a:extLst>
          </p:cNvPr>
          <p:cNvCxnSpPr>
            <a:stCxn id="24" idx="3"/>
            <a:endCxn id="34" idx="1"/>
          </p:cNvCxnSpPr>
          <p:nvPr/>
        </p:nvCxnSpPr>
        <p:spPr>
          <a:xfrm flipV="1">
            <a:off x="9353550" y="3424237"/>
            <a:ext cx="771525" cy="1"/>
          </a:xfrm>
          <a:prstGeom prst="straightConnector1">
            <a:avLst/>
          </a:prstGeom>
          <a:ln>
            <a:solidFill>
              <a:srgbClr val="0070C0"/>
            </a:solidFill>
            <a:tailEnd type="triangle"/>
          </a:ln>
        </p:spPr>
        <p:style>
          <a:lnRef idx="1">
            <a:schemeClr val="dk1"/>
          </a:lnRef>
          <a:fillRef idx="0">
            <a:schemeClr val="dk1"/>
          </a:fillRef>
          <a:effectRef idx="0">
            <a:schemeClr val="dk1"/>
          </a:effectRef>
          <a:fontRef idx="minor">
            <a:schemeClr val="tx1"/>
          </a:fontRef>
        </p:style>
      </p:cxnSp>
      <p:sp>
        <p:nvSpPr>
          <p:cNvPr id="46" name="TextBox 45">
            <a:extLst>
              <a:ext uri="{FF2B5EF4-FFF2-40B4-BE49-F238E27FC236}">
                <a16:creationId xmlns:a16="http://schemas.microsoft.com/office/drawing/2014/main" id="{EA9487F0-3386-19FE-7E5E-001F7E0C7158}"/>
              </a:ext>
            </a:extLst>
          </p:cNvPr>
          <p:cNvSpPr txBox="1"/>
          <p:nvPr/>
        </p:nvSpPr>
        <p:spPr>
          <a:xfrm>
            <a:off x="1689986" y="635853"/>
            <a:ext cx="8812028" cy="523220"/>
          </a:xfrm>
          <a:prstGeom prst="rect">
            <a:avLst/>
          </a:prstGeom>
          <a:noFill/>
        </p:spPr>
        <p:txBody>
          <a:bodyPr wrap="none" rtlCol="0">
            <a:spAutoFit/>
          </a:bodyPr>
          <a:lstStyle/>
          <a:p>
            <a:r>
              <a:rPr lang="nb-NO" sz="2800" b="1" dirty="0"/>
              <a:t>Software Development and Software Supply Chain</a:t>
            </a:r>
            <a:endParaRPr lang="en-US" sz="2800" b="1" dirty="0"/>
          </a:p>
        </p:txBody>
      </p:sp>
      <p:sp>
        <p:nvSpPr>
          <p:cNvPr id="50" name="Rectangle: Top Corners Snipped 49">
            <a:extLst>
              <a:ext uri="{FF2B5EF4-FFF2-40B4-BE49-F238E27FC236}">
                <a16:creationId xmlns:a16="http://schemas.microsoft.com/office/drawing/2014/main" id="{77D494B9-4ABE-7206-0579-10E21AB965FD}"/>
              </a:ext>
            </a:extLst>
          </p:cNvPr>
          <p:cNvSpPr/>
          <p:nvPr/>
        </p:nvSpPr>
        <p:spPr>
          <a:xfrm>
            <a:off x="6724650" y="5441841"/>
            <a:ext cx="978224" cy="335160"/>
          </a:xfrm>
          <a:prstGeom prst="snip2Same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nb-NO" sz="900" dirty="0" err="1"/>
              <a:t>Dependencies</a:t>
            </a:r>
            <a:endParaRPr lang="en-US" sz="900" dirty="0"/>
          </a:p>
        </p:txBody>
      </p:sp>
      <p:sp>
        <p:nvSpPr>
          <p:cNvPr id="51" name="Rectangle: Top Corners Snipped 50">
            <a:extLst>
              <a:ext uri="{FF2B5EF4-FFF2-40B4-BE49-F238E27FC236}">
                <a16:creationId xmlns:a16="http://schemas.microsoft.com/office/drawing/2014/main" id="{3618870E-6946-1E98-B8E7-5C2A90EAE535}"/>
              </a:ext>
            </a:extLst>
          </p:cNvPr>
          <p:cNvSpPr/>
          <p:nvPr/>
        </p:nvSpPr>
        <p:spPr>
          <a:xfrm>
            <a:off x="4489126" y="5441841"/>
            <a:ext cx="978224" cy="335160"/>
          </a:xfrm>
          <a:prstGeom prst="snip2Same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nb-NO" sz="900" dirty="0" err="1"/>
              <a:t>Dependencies</a:t>
            </a:r>
            <a:endParaRPr lang="en-US" sz="900" dirty="0"/>
          </a:p>
        </p:txBody>
      </p:sp>
      <p:sp>
        <p:nvSpPr>
          <p:cNvPr id="52" name="Rectangle: Top Corners Snipped 51">
            <a:extLst>
              <a:ext uri="{FF2B5EF4-FFF2-40B4-BE49-F238E27FC236}">
                <a16:creationId xmlns:a16="http://schemas.microsoft.com/office/drawing/2014/main" id="{8CE144C5-0F47-B576-62B6-BEB86BFCEE15}"/>
              </a:ext>
            </a:extLst>
          </p:cNvPr>
          <p:cNvSpPr/>
          <p:nvPr/>
        </p:nvSpPr>
        <p:spPr>
          <a:xfrm>
            <a:off x="5613238" y="5441841"/>
            <a:ext cx="978224" cy="335160"/>
          </a:xfrm>
          <a:prstGeom prst="snip2Same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nb-NO" sz="900" dirty="0" err="1"/>
              <a:t>Dependencies</a:t>
            </a:r>
            <a:endParaRPr lang="en-US" sz="900" dirty="0"/>
          </a:p>
        </p:txBody>
      </p:sp>
      <p:sp>
        <p:nvSpPr>
          <p:cNvPr id="63" name="TextBox 62">
            <a:extLst>
              <a:ext uri="{FF2B5EF4-FFF2-40B4-BE49-F238E27FC236}">
                <a16:creationId xmlns:a16="http://schemas.microsoft.com/office/drawing/2014/main" id="{94D74141-C92E-3BC7-AC18-C5D58DFB61CA}"/>
              </a:ext>
            </a:extLst>
          </p:cNvPr>
          <p:cNvSpPr txBox="1"/>
          <p:nvPr/>
        </p:nvSpPr>
        <p:spPr>
          <a:xfrm>
            <a:off x="5971607" y="5777001"/>
            <a:ext cx="223138" cy="769441"/>
          </a:xfrm>
          <a:prstGeom prst="rect">
            <a:avLst/>
          </a:prstGeom>
          <a:noFill/>
        </p:spPr>
        <p:txBody>
          <a:bodyPr wrap="none" rtlCol="0">
            <a:spAutoFit/>
          </a:bodyPr>
          <a:lstStyle/>
          <a:p>
            <a:r>
              <a:rPr lang="nb-NO" sz="1100" b="1" dirty="0"/>
              <a:t>.</a:t>
            </a:r>
          </a:p>
          <a:p>
            <a:r>
              <a:rPr lang="nb-NO" sz="1100" b="1" dirty="0"/>
              <a:t>.</a:t>
            </a:r>
          </a:p>
          <a:p>
            <a:r>
              <a:rPr lang="nb-NO" sz="1100" b="1" dirty="0"/>
              <a:t>.</a:t>
            </a:r>
          </a:p>
          <a:p>
            <a:r>
              <a:rPr lang="nb-NO" sz="1100" b="1" dirty="0"/>
              <a:t>.</a:t>
            </a:r>
            <a:endParaRPr lang="en-US" sz="1100" b="1" dirty="0"/>
          </a:p>
        </p:txBody>
      </p:sp>
      <p:cxnSp>
        <p:nvCxnSpPr>
          <p:cNvPr id="66" name="Connector: Elbow 65">
            <a:extLst>
              <a:ext uri="{FF2B5EF4-FFF2-40B4-BE49-F238E27FC236}">
                <a16:creationId xmlns:a16="http://schemas.microsoft.com/office/drawing/2014/main" id="{C2CEB606-A5D3-632E-E4A2-44861FC2A9E0}"/>
              </a:ext>
            </a:extLst>
          </p:cNvPr>
          <p:cNvCxnSpPr>
            <a:cxnSpLocks/>
            <a:stCxn id="51" idx="3"/>
          </p:cNvCxnSpPr>
          <p:nvPr/>
        </p:nvCxnSpPr>
        <p:spPr>
          <a:xfrm rot="5400000" flipH="1" flipV="1">
            <a:off x="4977479" y="5209146"/>
            <a:ext cx="233454" cy="231937"/>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67" name="Connector: Elbow 66">
            <a:extLst>
              <a:ext uri="{FF2B5EF4-FFF2-40B4-BE49-F238E27FC236}">
                <a16:creationId xmlns:a16="http://schemas.microsoft.com/office/drawing/2014/main" id="{63558A6B-B598-51A8-F061-7A7A47D03E19}"/>
              </a:ext>
            </a:extLst>
          </p:cNvPr>
          <p:cNvCxnSpPr>
            <a:cxnSpLocks/>
            <a:stCxn id="52" idx="3"/>
            <a:endCxn id="25" idx="1"/>
          </p:cNvCxnSpPr>
          <p:nvPr/>
        </p:nvCxnSpPr>
        <p:spPr>
          <a:xfrm rot="16200000" flipV="1">
            <a:off x="5982449" y="5321940"/>
            <a:ext cx="233452" cy="635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70" name="Connector: Elbow 69">
            <a:extLst>
              <a:ext uri="{FF2B5EF4-FFF2-40B4-BE49-F238E27FC236}">
                <a16:creationId xmlns:a16="http://schemas.microsoft.com/office/drawing/2014/main" id="{FE8E77D0-D9FA-389A-D8B5-384C4F3A1ED3}"/>
              </a:ext>
            </a:extLst>
          </p:cNvPr>
          <p:cNvCxnSpPr>
            <a:cxnSpLocks/>
            <a:stCxn id="50" idx="3"/>
          </p:cNvCxnSpPr>
          <p:nvPr/>
        </p:nvCxnSpPr>
        <p:spPr>
          <a:xfrm rot="16200000" flipV="1">
            <a:off x="6984242" y="5212320"/>
            <a:ext cx="233454" cy="22558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Tree>
    <p:custDataLst>
      <p:custData r:id="rId1"/>
      <p:custData r:id="rId2"/>
    </p:custDataLst>
    <p:extLst>
      <p:ext uri="{BB962C8B-B14F-4D97-AF65-F5344CB8AC3E}">
        <p14:creationId xmlns:p14="http://schemas.microsoft.com/office/powerpoint/2010/main" val="3859101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500" autoRev="1" fill="remove"/>
                                        <p:tgtEl>
                                          <p:spTgt spid="25"/>
                                        </p:tgtEl>
                                        <p:attrNameLst>
                                          <p:attrName>style.color</p:attrName>
                                        </p:attrNameLst>
                                      </p:cBhvr>
                                      <p:to>
                                        <a:schemeClr val="bg1"/>
                                      </p:to>
                                    </p:animClr>
                                    <p:animClr clrSpc="rgb" dir="cw">
                                      <p:cBhvr>
                                        <p:cTn id="7" dur="500" autoRev="1" fill="remove"/>
                                        <p:tgtEl>
                                          <p:spTgt spid="25"/>
                                        </p:tgtEl>
                                        <p:attrNameLst>
                                          <p:attrName>fillcolor</p:attrName>
                                        </p:attrNameLst>
                                      </p:cBhvr>
                                      <p:to>
                                        <a:schemeClr val="bg1"/>
                                      </p:to>
                                    </p:animClr>
                                    <p:set>
                                      <p:cBhvr>
                                        <p:cTn id="8" dur="500" autoRev="1" fill="remove"/>
                                        <p:tgtEl>
                                          <p:spTgt spid="25"/>
                                        </p:tgtEl>
                                        <p:attrNameLst>
                                          <p:attrName>fill.type</p:attrName>
                                        </p:attrNameLst>
                                      </p:cBhvr>
                                      <p:to>
                                        <p:strVal val="solid"/>
                                      </p:to>
                                    </p:set>
                                    <p:set>
                                      <p:cBhvr>
                                        <p:cTn id="9" dur="500" autoRev="1" fill="remove"/>
                                        <p:tgtEl>
                                          <p:spTgt spid="25"/>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50"/>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51"/>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52"/>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66"/>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67"/>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70"/>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50" grpId="0" animBg="1"/>
      <p:bldP spid="51" grpId="0" animBg="1"/>
      <p:bldP spid="52" grpId="0" animBg="1"/>
      <p:bldP spid="6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019C14-41DD-E54A-30F7-D836FB47430C}"/>
              </a:ext>
            </a:extLst>
          </p:cNvPr>
          <p:cNvSpPr txBox="1"/>
          <p:nvPr/>
        </p:nvSpPr>
        <p:spPr>
          <a:xfrm>
            <a:off x="4435930" y="492978"/>
            <a:ext cx="3320140" cy="523220"/>
          </a:xfrm>
          <a:prstGeom prst="rect">
            <a:avLst/>
          </a:prstGeom>
          <a:noFill/>
        </p:spPr>
        <p:txBody>
          <a:bodyPr wrap="none" rtlCol="0">
            <a:spAutoFit/>
          </a:bodyPr>
          <a:lstStyle/>
          <a:p>
            <a:r>
              <a:rPr lang="nb-NO" sz="2800" b="1" dirty="0"/>
              <a:t>Open Source trust</a:t>
            </a:r>
            <a:endParaRPr lang="en-US" sz="2800" b="1" dirty="0"/>
          </a:p>
        </p:txBody>
      </p:sp>
      <p:sp>
        <p:nvSpPr>
          <p:cNvPr id="11" name="Rectangle: Rounded Corners 10">
            <a:extLst>
              <a:ext uri="{FF2B5EF4-FFF2-40B4-BE49-F238E27FC236}">
                <a16:creationId xmlns:a16="http://schemas.microsoft.com/office/drawing/2014/main" id="{CE53ADF7-CBD5-8BCC-F699-3761396B907A}"/>
              </a:ext>
            </a:extLst>
          </p:cNvPr>
          <p:cNvSpPr/>
          <p:nvPr/>
        </p:nvSpPr>
        <p:spPr>
          <a:xfrm>
            <a:off x="1752599" y="1600200"/>
            <a:ext cx="3829050" cy="1076325"/>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nb-NO" sz="2400" dirty="0"/>
              <a:t>Source </a:t>
            </a:r>
            <a:r>
              <a:rPr lang="nb-NO" sz="2400" dirty="0" err="1"/>
              <a:t>code</a:t>
            </a:r>
            <a:r>
              <a:rPr lang="nb-NO" sz="2400" dirty="0"/>
              <a:t> is </a:t>
            </a:r>
            <a:r>
              <a:rPr lang="nb-NO" sz="2400" dirty="0" err="1"/>
              <a:t>available</a:t>
            </a:r>
            <a:r>
              <a:rPr lang="nb-NO" sz="2400" dirty="0"/>
              <a:t> to </a:t>
            </a:r>
            <a:r>
              <a:rPr lang="nb-NO" sz="2400" dirty="0" err="1"/>
              <a:t>everyone</a:t>
            </a:r>
            <a:endParaRPr lang="en-US" sz="2400" dirty="0"/>
          </a:p>
        </p:txBody>
      </p:sp>
      <p:sp>
        <p:nvSpPr>
          <p:cNvPr id="13" name="Rectangle: Rounded Corners 12">
            <a:extLst>
              <a:ext uri="{FF2B5EF4-FFF2-40B4-BE49-F238E27FC236}">
                <a16:creationId xmlns:a16="http://schemas.microsoft.com/office/drawing/2014/main" id="{F1F21C82-55D5-9B82-04CD-7D6002DAC26D}"/>
              </a:ext>
            </a:extLst>
          </p:cNvPr>
          <p:cNvSpPr/>
          <p:nvPr/>
        </p:nvSpPr>
        <p:spPr>
          <a:xfrm>
            <a:off x="6515100" y="1609724"/>
            <a:ext cx="3829050" cy="107632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nb-NO" sz="2400" dirty="0"/>
              <a:t>Group </a:t>
            </a:r>
            <a:r>
              <a:rPr lang="nb-NO" sz="2400" dirty="0" err="1"/>
              <a:t>immunity</a:t>
            </a:r>
            <a:endParaRPr lang="en-US" sz="2400" dirty="0"/>
          </a:p>
        </p:txBody>
      </p:sp>
      <p:sp>
        <p:nvSpPr>
          <p:cNvPr id="15" name="Rectangle: Rounded Corners 14">
            <a:extLst>
              <a:ext uri="{FF2B5EF4-FFF2-40B4-BE49-F238E27FC236}">
                <a16:creationId xmlns:a16="http://schemas.microsoft.com/office/drawing/2014/main" id="{C43F7DA3-2B55-BDCF-24E4-61A85F0263FF}"/>
              </a:ext>
            </a:extLst>
          </p:cNvPr>
          <p:cNvSpPr/>
          <p:nvPr/>
        </p:nvSpPr>
        <p:spPr>
          <a:xfrm>
            <a:off x="1752601" y="3650457"/>
            <a:ext cx="3829050" cy="1076325"/>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nb-NO" sz="2400" dirty="0" err="1"/>
              <a:t>Repository</a:t>
            </a:r>
            <a:r>
              <a:rPr lang="nb-NO" sz="2400" dirty="0"/>
              <a:t> scores/stars </a:t>
            </a:r>
            <a:r>
              <a:rPr lang="nb-NO" sz="2400" dirty="0" err="1"/>
              <a:t>are</a:t>
            </a:r>
            <a:r>
              <a:rPr lang="nb-NO" sz="2400" dirty="0"/>
              <a:t> </a:t>
            </a:r>
            <a:r>
              <a:rPr lang="nb-NO" sz="2400" dirty="0" err="1"/>
              <a:t>treated</a:t>
            </a:r>
            <a:r>
              <a:rPr lang="nb-NO" sz="2400" dirty="0"/>
              <a:t> like </a:t>
            </a:r>
            <a:r>
              <a:rPr lang="nb-NO" sz="2400" dirty="0" err="1"/>
              <a:t>reviews</a:t>
            </a:r>
            <a:endParaRPr lang="en-US" sz="2400" dirty="0"/>
          </a:p>
        </p:txBody>
      </p:sp>
      <p:sp>
        <p:nvSpPr>
          <p:cNvPr id="17" name="Rectangle: Rounded Corners 16">
            <a:extLst>
              <a:ext uri="{FF2B5EF4-FFF2-40B4-BE49-F238E27FC236}">
                <a16:creationId xmlns:a16="http://schemas.microsoft.com/office/drawing/2014/main" id="{F530CDC3-551A-6EE1-CD87-4FB987542A92}"/>
              </a:ext>
            </a:extLst>
          </p:cNvPr>
          <p:cNvSpPr/>
          <p:nvPr/>
        </p:nvSpPr>
        <p:spPr>
          <a:xfrm>
            <a:off x="6515098" y="3653434"/>
            <a:ext cx="3829050" cy="1076325"/>
          </a:xfrm>
          <a:prstGeom prst="roundRect">
            <a:avLst/>
          </a:prstGeom>
          <a:solidFill>
            <a:srgbClr val="0070C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nb-NO" sz="2400" dirty="0" err="1"/>
              <a:t>Everyone</a:t>
            </a:r>
            <a:r>
              <a:rPr lang="nb-NO" sz="2400" dirty="0"/>
              <a:t> is </a:t>
            </a:r>
            <a:r>
              <a:rPr lang="nb-NO" sz="2400" dirty="0" err="1"/>
              <a:t>watching</a:t>
            </a:r>
            <a:r>
              <a:rPr lang="nb-NO" sz="2400" dirty="0"/>
              <a:t> and </a:t>
            </a:r>
            <a:r>
              <a:rPr lang="nb-NO" sz="2400" dirty="0" err="1"/>
              <a:t>scrytinizing</a:t>
            </a:r>
            <a:r>
              <a:rPr lang="nb-NO" sz="2400" dirty="0"/>
              <a:t> </a:t>
            </a:r>
            <a:r>
              <a:rPr lang="nb-NO" sz="2400" dirty="0" err="1"/>
              <a:t>even</a:t>
            </a:r>
            <a:r>
              <a:rPr lang="nb-NO" sz="2400" dirty="0"/>
              <a:t> Big </a:t>
            </a:r>
            <a:r>
              <a:rPr lang="nb-NO" sz="2400" dirty="0" err="1"/>
              <a:t>tech</a:t>
            </a:r>
            <a:endParaRPr lang="en-US" sz="2400" dirty="0"/>
          </a:p>
        </p:txBody>
      </p:sp>
      <p:sp>
        <p:nvSpPr>
          <p:cNvPr id="19" name="Oval 18">
            <a:extLst>
              <a:ext uri="{FF2B5EF4-FFF2-40B4-BE49-F238E27FC236}">
                <a16:creationId xmlns:a16="http://schemas.microsoft.com/office/drawing/2014/main" id="{B4CE36F7-C18C-6575-5306-DD968DCBF997}"/>
              </a:ext>
            </a:extLst>
          </p:cNvPr>
          <p:cNvSpPr/>
          <p:nvPr/>
        </p:nvSpPr>
        <p:spPr>
          <a:xfrm>
            <a:off x="4767262" y="2543175"/>
            <a:ext cx="2562225" cy="1238250"/>
          </a:xfrm>
          <a:prstGeom prst="ellipse">
            <a:avLst/>
          </a:prstGeom>
          <a:solidFill>
            <a:srgbClr val="FFC000"/>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nb-NO" sz="2000" b="1" dirty="0"/>
              <a:t>Open Source Software</a:t>
            </a:r>
            <a:endParaRPr lang="en-US" sz="2000" b="1" dirty="0"/>
          </a:p>
        </p:txBody>
      </p:sp>
    </p:spTree>
    <p:custDataLst>
      <p:custData r:id="rId1"/>
      <p:custData r:id="rId2"/>
    </p:custDataLst>
    <p:extLst>
      <p:ext uri="{BB962C8B-B14F-4D97-AF65-F5344CB8AC3E}">
        <p14:creationId xmlns:p14="http://schemas.microsoft.com/office/powerpoint/2010/main" val="4228675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horizontal)">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down)">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down)">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down)">
                                      <p:cBhvr>
                                        <p:cTn id="2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5" grpId="0" animBg="1"/>
      <p:bldP spid="17" grpId="0" animBg="1"/>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019C14-41DD-E54A-30F7-D836FB47430C}"/>
              </a:ext>
            </a:extLst>
          </p:cNvPr>
          <p:cNvSpPr txBox="1"/>
          <p:nvPr/>
        </p:nvSpPr>
        <p:spPr>
          <a:xfrm>
            <a:off x="4295667" y="569178"/>
            <a:ext cx="3600666" cy="523220"/>
          </a:xfrm>
          <a:prstGeom prst="rect">
            <a:avLst/>
          </a:prstGeom>
          <a:noFill/>
        </p:spPr>
        <p:txBody>
          <a:bodyPr wrap="none" rtlCol="0">
            <a:spAutoFit/>
          </a:bodyPr>
          <a:lstStyle/>
          <a:p>
            <a:r>
              <a:rPr lang="nb-NO" sz="2800" b="1" dirty="0" err="1"/>
              <a:t>Maintainer’s</a:t>
            </a:r>
            <a:r>
              <a:rPr lang="nb-NO" sz="2800" b="1" dirty="0"/>
              <a:t> </a:t>
            </a:r>
            <a:r>
              <a:rPr lang="nb-NO" sz="2800" b="1" dirty="0" err="1"/>
              <a:t>burden</a:t>
            </a:r>
            <a:endParaRPr lang="en-US" sz="2800" b="1" dirty="0"/>
          </a:p>
        </p:txBody>
      </p:sp>
      <p:pic>
        <p:nvPicPr>
          <p:cNvPr id="1026" name="Picture 2" descr="xkcd 2347: Dependency : r/xkcd">
            <a:extLst>
              <a:ext uri="{FF2B5EF4-FFF2-40B4-BE49-F238E27FC236}">
                <a16:creationId xmlns:a16="http://schemas.microsoft.com/office/drawing/2014/main" id="{E69013BB-8820-F57C-81BC-D36F51E8A0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66360" y="1162050"/>
            <a:ext cx="4259280" cy="54102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40FAB22-B3BE-3BCE-EDF3-BCB3D4DE9261}"/>
              </a:ext>
            </a:extLst>
          </p:cNvPr>
          <p:cNvSpPr txBox="1"/>
          <p:nvPr/>
        </p:nvSpPr>
        <p:spPr>
          <a:xfrm>
            <a:off x="5578078" y="6572250"/>
            <a:ext cx="1035844" cy="246221"/>
          </a:xfrm>
          <a:prstGeom prst="rect">
            <a:avLst/>
          </a:prstGeom>
          <a:noFill/>
        </p:spPr>
        <p:txBody>
          <a:bodyPr wrap="square">
            <a:spAutoFit/>
          </a:bodyPr>
          <a:lstStyle/>
          <a:p>
            <a:r>
              <a:rPr lang="en-US" sz="1000" dirty="0"/>
              <a:t>Source: </a:t>
            </a:r>
            <a:r>
              <a:rPr lang="en-US" sz="1000" dirty="0">
                <a:hlinkClick r:id="rId5"/>
              </a:rPr>
              <a:t>Redit</a:t>
            </a:r>
            <a:r>
              <a:rPr lang="en-US" sz="1000" dirty="0"/>
              <a:t> </a:t>
            </a:r>
          </a:p>
        </p:txBody>
      </p:sp>
      <p:sp>
        <p:nvSpPr>
          <p:cNvPr id="7" name="Rectangle 6">
            <a:extLst>
              <a:ext uri="{FF2B5EF4-FFF2-40B4-BE49-F238E27FC236}">
                <a16:creationId xmlns:a16="http://schemas.microsoft.com/office/drawing/2014/main" id="{9928931F-60AA-1BBB-ABE5-108950366050}"/>
              </a:ext>
            </a:extLst>
          </p:cNvPr>
          <p:cNvSpPr/>
          <p:nvPr/>
        </p:nvSpPr>
        <p:spPr>
          <a:xfrm>
            <a:off x="1009650" y="3114675"/>
            <a:ext cx="2047875" cy="762000"/>
          </a:xfrm>
          <a:prstGeom prst="rect">
            <a:avLst/>
          </a:prstGeom>
          <a:solidFill>
            <a:srgbClr val="002060"/>
          </a:solidFill>
          <a:ln>
            <a:solidFill>
              <a:srgbClr val="002060"/>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nb-NO" sz="2800" dirty="0"/>
              <a:t>No </a:t>
            </a:r>
            <a:r>
              <a:rPr lang="nb-NO" sz="2800" dirty="0" err="1"/>
              <a:t>pay</a:t>
            </a:r>
            <a:endParaRPr lang="en-US" sz="2800" dirty="0"/>
          </a:p>
        </p:txBody>
      </p:sp>
      <p:sp>
        <p:nvSpPr>
          <p:cNvPr id="8" name="Rectangle 7">
            <a:extLst>
              <a:ext uri="{FF2B5EF4-FFF2-40B4-BE49-F238E27FC236}">
                <a16:creationId xmlns:a16="http://schemas.microsoft.com/office/drawing/2014/main" id="{A75243D7-625C-9527-6E91-2135D17A08D0}"/>
              </a:ext>
            </a:extLst>
          </p:cNvPr>
          <p:cNvSpPr/>
          <p:nvPr/>
        </p:nvSpPr>
        <p:spPr>
          <a:xfrm>
            <a:off x="1009650" y="3876675"/>
            <a:ext cx="2047875" cy="76200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b-NO" sz="2800" dirty="0" err="1"/>
              <a:t>Burnout</a:t>
            </a:r>
            <a:endParaRPr lang="en-US" sz="2800" dirty="0"/>
          </a:p>
        </p:txBody>
      </p:sp>
    </p:spTree>
    <p:custDataLst>
      <p:custData r:id="rId1"/>
      <p:custData r:id="rId2"/>
    </p:custDataLst>
    <p:extLst>
      <p:ext uri="{BB962C8B-B14F-4D97-AF65-F5344CB8AC3E}">
        <p14:creationId xmlns:p14="http://schemas.microsoft.com/office/powerpoint/2010/main" val="761982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019C14-41DD-E54A-30F7-D836FB47430C}"/>
              </a:ext>
            </a:extLst>
          </p:cNvPr>
          <p:cNvSpPr txBox="1"/>
          <p:nvPr/>
        </p:nvSpPr>
        <p:spPr>
          <a:xfrm>
            <a:off x="3166352" y="683478"/>
            <a:ext cx="5859296" cy="523220"/>
          </a:xfrm>
          <a:prstGeom prst="rect">
            <a:avLst/>
          </a:prstGeom>
          <a:noFill/>
        </p:spPr>
        <p:txBody>
          <a:bodyPr wrap="none" rtlCol="0">
            <a:spAutoFit/>
          </a:bodyPr>
          <a:lstStyle/>
          <a:p>
            <a:r>
              <a:rPr lang="nb-NO" sz="2800" b="1" dirty="0"/>
              <a:t>(In)</a:t>
            </a:r>
            <a:r>
              <a:rPr lang="nb-NO" sz="2800" b="1" dirty="0" err="1"/>
              <a:t>Famous</a:t>
            </a:r>
            <a:r>
              <a:rPr lang="nb-NO" sz="2800" b="1" dirty="0"/>
              <a:t> Supply Chain </a:t>
            </a:r>
            <a:r>
              <a:rPr lang="nb-NO" sz="2800" b="1" dirty="0" err="1"/>
              <a:t>attacks</a:t>
            </a:r>
            <a:endParaRPr lang="en-US" sz="2800" b="1" dirty="0"/>
          </a:p>
        </p:txBody>
      </p:sp>
      <p:sp>
        <p:nvSpPr>
          <p:cNvPr id="7" name="TextBox 6">
            <a:extLst>
              <a:ext uri="{FF2B5EF4-FFF2-40B4-BE49-F238E27FC236}">
                <a16:creationId xmlns:a16="http://schemas.microsoft.com/office/drawing/2014/main" id="{2B2AF0A0-CEBB-9617-43FF-197069E51576}"/>
              </a:ext>
            </a:extLst>
          </p:cNvPr>
          <p:cNvSpPr txBox="1"/>
          <p:nvPr/>
        </p:nvSpPr>
        <p:spPr>
          <a:xfrm>
            <a:off x="600075" y="1619250"/>
            <a:ext cx="11303094" cy="1021556"/>
          </a:xfrm>
          <a:prstGeom prst="round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r>
              <a:rPr lang="nb-NO" dirty="0" err="1"/>
              <a:t>SolarWinds</a:t>
            </a:r>
            <a:r>
              <a:rPr lang="nb-NO" dirty="0"/>
              <a:t> Orion, </a:t>
            </a:r>
            <a:r>
              <a:rPr lang="en-US" dirty="0"/>
              <a:t>an infrastructure monitoring and management platform</a:t>
            </a:r>
          </a:p>
          <a:p>
            <a:r>
              <a:rPr lang="en-US" dirty="0"/>
              <a:t>Early 2020, malicious code embedded into an update that grants attackers backdoor access to sensitive data</a:t>
            </a:r>
          </a:p>
          <a:p>
            <a:r>
              <a:rPr lang="en-US" dirty="0"/>
              <a:t>Led to early 2021 attack on email security vendor Mimecast</a:t>
            </a:r>
          </a:p>
        </p:txBody>
      </p:sp>
      <p:sp>
        <p:nvSpPr>
          <p:cNvPr id="8" name="TextBox 7">
            <a:extLst>
              <a:ext uri="{FF2B5EF4-FFF2-40B4-BE49-F238E27FC236}">
                <a16:creationId xmlns:a16="http://schemas.microsoft.com/office/drawing/2014/main" id="{64FFE2CB-CD46-D6C8-3A0F-2475289B239F}"/>
              </a:ext>
            </a:extLst>
          </p:cNvPr>
          <p:cNvSpPr txBox="1"/>
          <p:nvPr/>
        </p:nvSpPr>
        <p:spPr>
          <a:xfrm>
            <a:off x="600075" y="2819400"/>
            <a:ext cx="11303094" cy="1634490"/>
          </a:xfrm>
          <a:prstGeom prst="round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nb-NO" dirty="0" err="1"/>
              <a:t>Asus</a:t>
            </a:r>
            <a:r>
              <a:rPr lang="nb-NO" dirty="0"/>
              <a:t> computers</a:t>
            </a:r>
            <a:endParaRPr lang="en-US" dirty="0"/>
          </a:p>
          <a:p>
            <a:r>
              <a:rPr lang="en-US" dirty="0"/>
              <a:t>2018 , malicious code embedded into Asus update that had the potential to take control of users’ computers</a:t>
            </a:r>
          </a:p>
          <a:p>
            <a:r>
              <a:rPr lang="en-US" dirty="0"/>
              <a:t>Actors pushed the malicious software through the Live Update utility. </a:t>
            </a:r>
          </a:p>
          <a:p>
            <a:r>
              <a:rPr lang="en-US" dirty="0"/>
              <a:t>It was difficult to detect as the attackers used a legitimate software certificate along with the "</a:t>
            </a:r>
            <a:r>
              <a:rPr lang="en-US" dirty="0" err="1"/>
              <a:t>ASUSTek</a:t>
            </a:r>
            <a:r>
              <a:rPr lang="en-US" dirty="0"/>
              <a:t> Computer Inc." name. </a:t>
            </a:r>
          </a:p>
        </p:txBody>
      </p:sp>
      <p:sp>
        <p:nvSpPr>
          <p:cNvPr id="12" name="TextBox 11">
            <a:extLst>
              <a:ext uri="{FF2B5EF4-FFF2-40B4-BE49-F238E27FC236}">
                <a16:creationId xmlns:a16="http://schemas.microsoft.com/office/drawing/2014/main" id="{7BE34D8D-D2CB-B26A-F3C3-BA5E7181CB52}"/>
              </a:ext>
            </a:extLst>
          </p:cNvPr>
          <p:cNvSpPr txBox="1"/>
          <p:nvPr/>
        </p:nvSpPr>
        <p:spPr>
          <a:xfrm>
            <a:off x="600075" y="4632484"/>
            <a:ext cx="11303094" cy="1328023"/>
          </a:xfrm>
          <a:prstGeom prst="roundRect">
            <a:avLst/>
          </a:prstGeom>
        </p:spPr>
        <p:style>
          <a:lnRef idx="2">
            <a:schemeClr val="accent5"/>
          </a:lnRef>
          <a:fillRef idx="1">
            <a:schemeClr val="lt1"/>
          </a:fillRef>
          <a:effectRef idx="0">
            <a:schemeClr val="accent5"/>
          </a:effectRef>
          <a:fontRef idx="minor">
            <a:schemeClr val="dk1"/>
          </a:fontRef>
        </p:style>
        <p:txBody>
          <a:bodyPr wrap="square">
            <a:spAutoFit/>
          </a:bodyPr>
          <a:lstStyle/>
          <a:p>
            <a:r>
              <a:rPr lang="en-US" dirty="0" err="1"/>
              <a:t>CodeCov</a:t>
            </a:r>
            <a:r>
              <a:rPr lang="en-US" dirty="0"/>
              <a:t>, a code coverage tool</a:t>
            </a:r>
          </a:p>
          <a:p>
            <a:r>
              <a:rPr lang="en-US" dirty="0"/>
              <a:t>Generating machine-readable reports and uploading them to a server as developers run tests. </a:t>
            </a:r>
          </a:p>
          <a:p>
            <a:r>
              <a:rPr lang="en-US" dirty="0"/>
              <a:t>2021, Attackers leveraged a </a:t>
            </a:r>
            <a:r>
              <a:rPr lang="en-US" dirty="0" err="1"/>
              <a:t>curl|bash</a:t>
            </a:r>
            <a:r>
              <a:rPr lang="en-US" dirty="0"/>
              <a:t> script that uploads reports </a:t>
            </a:r>
          </a:p>
          <a:p>
            <a:r>
              <a:rPr lang="en-US" dirty="0"/>
              <a:t>Altered bash script used to infiltrate clients’ CI pipelines for environment variables</a:t>
            </a:r>
          </a:p>
        </p:txBody>
      </p:sp>
    </p:spTree>
    <p:custDataLst>
      <p:custData r:id="rId1"/>
      <p:custData r:id="rId2"/>
    </p:custDataLst>
    <p:extLst>
      <p:ext uri="{BB962C8B-B14F-4D97-AF65-F5344CB8AC3E}">
        <p14:creationId xmlns:p14="http://schemas.microsoft.com/office/powerpoint/2010/main" val="1867289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0"/>
                                  </p:stCondLst>
                                  <p:childTnLst>
                                    <p:set>
                                      <p:cBhvr>
                                        <p:cTn id="9" dur="1" fill="hold">
                                          <p:stCondLst>
                                            <p:cond delay="0"/>
                                          </p:stCondLst>
                                        </p:cTn>
                                        <p:tgtEl>
                                          <p:spTgt spid="8"/>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grpId="0" nodeType="afterEffect">
                                  <p:stCondLst>
                                    <p:cond delay="100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019C14-41DD-E54A-30F7-D836FB47430C}"/>
              </a:ext>
            </a:extLst>
          </p:cNvPr>
          <p:cNvSpPr txBox="1"/>
          <p:nvPr/>
        </p:nvSpPr>
        <p:spPr>
          <a:xfrm>
            <a:off x="2424161" y="464789"/>
            <a:ext cx="7343677" cy="523220"/>
          </a:xfrm>
          <a:prstGeom prst="rect">
            <a:avLst/>
          </a:prstGeom>
          <a:noFill/>
        </p:spPr>
        <p:txBody>
          <a:bodyPr wrap="none" rtlCol="0">
            <a:spAutoFit/>
          </a:bodyPr>
          <a:lstStyle/>
          <a:p>
            <a:r>
              <a:rPr lang="nb-NO" sz="2800" b="1" dirty="0"/>
              <a:t>XZ </a:t>
            </a:r>
            <a:r>
              <a:rPr lang="nb-NO" sz="2800" b="1" dirty="0" err="1"/>
              <a:t>backdoor</a:t>
            </a:r>
            <a:r>
              <a:rPr lang="nb-NO" sz="2800" b="1" dirty="0"/>
              <a:t> </a:t>
            </a:r>
            <a:r>
              <a:rPr lang="nb-NO" sz="2800" b="1" dirty="0" err="1"/>
              <a:t>attack</a:t>
            </a:r>
            <a:r>
              <a:rPr lang="nb-NO" sz="2800" b="1" dirty="0"/>
              <a:t> saga (CVE-2024-3094)</a:t>
            </a:r>
            <a:endParaRPr lang="en-US" sz="2800" b="1" dirty="0"/>
          </a:p>
        </p:txBody>
      </p:sp>
      <p:sp>
        <p:nvSpPr>
          <p:cNvPr id="6" name="TextBox 5">
            <a:extLst>
              <a:ext uri="{FF2B5EF4-FFF2-40B4-BE49-F238E27FC236}">
                <a16:creationId xmlns:a16="http://schemas.microsoft.com/office/drawing/2014/main" id="{0ADD6E49-5D75-E690-D48B-20795EB7DFB9}"/>
              </a:ext>
            </a:extLst>
          </p:cNvPr>
          <p:cNvSpPr txBox="1"/>
          <p:nvPr/>
        </p:nvSpPr>
        <p:spPr>
          <a:xfrm>
            <a:off x="3045995" y="6138333"/>
            <a:ext cx="4798594" cy="707886"/>
          </a:xfrm>
          <a:prstGeom prst="rect">
            <a:avLst/>
          </a:prstGeom>
          <a:noFill/>
        </p:spPr>
        <p:txBody>
          <a:bodyPr wrap="square">
            <a:spAutoFit/>
          </a:bodyPr>
          <a:lstStyle/>
          <a:p>
            <a:r>
              <a:rPr lang="en-US" sz="1000" dirty="0"/>
              <a:t>Timeline source: </a:t>
            </a:r>
          </a:p>
          <a:p>
            <a:pPr marL="171450" indent="-171450">
              <a:buFont typeface="Arial" panose="020B0604020202020204" pitchFamily="34" charset="0"/>
              <a:buChar char="•"/>
            </a:pPr>
            <a:r>
              <a:rPr lang="en-US" sz="1000" dirty="0">
                <a:hlinkClick r:id="rId4"/>
              </a:rPr>
              <a:t>https://boehs.org/node/everything-i-know-about-the-xz-backdoor</a:t>
            </a:r>
            <a:r>
              <a:rPr lang="en-US" sz="1000" dirty="0"/>
              <a:t> </a:t>
            </a:r>
          </a:p>
          <a:p>
            <a:pPr marL="171450" indent="-171450">
              <a:buFont typeface="Arial" panose="020B0604020202020204" pitchFamily="34" charset="0"/>
              <a:buChar char="•"/>
            </a:pPr>
            <a:r>
              <a:rPr lang="en-US" sz="1000" dirty="0">
                <a:hlinkClick r:id="rId5"/>
              </a:rPr>
              <a:t>https://robmensching.com/blog/posts/2024/03/30/a-microcosm-of-the-interactions-in-open-source-projects/</a:t>
            </a:r>
            <a:r>
              <a:rPr lang="en-US" sz="1000" dirty="0"/>
              <a:t> </a:t>
            </a:r>
          </a:p>
        </p:txBody>
      </p:sp>
      <p:sp>
        <p:nvSpPr>
          <p:cNvPr id="8" name="TextBox 7">
            <a:extLst>
              <a:ext uri="{FF2B5EF4-FFF2-40B4-BE49-F238E27FC236}">
                <a16:creationId xmlns:a16="http://schemas.microsoft.com/office/drawing/2014/main" id="{777244EC-7D16-F862-CB46-84DF626E457F}"/>
              </a:ext>
            </a:extLst>
          </p:cNvPr>
          <p:cNvSpPr txBox="1"/>
          <p:nvPr/>
        </p:nvSpPr>
        <p:spPr>
          <a:xfrm>
            <a:off x="3642560" y="1056188"/>
            <a:ext cx="4906880" cy="369332"/>
          </a:xfrm>
          <a:prstGeom prst="rect">
            <a:avLst/>
          </a:prstGeom>
          <a:noFill/>
        </p:spPr>
        <p:txBody>
          <a:bodyPr wrap="square">
            <a:spAutoFit/>
          </a:bodyPr>
          <a:lstStyle/>
          <a:p>
            <a:r>
              <a:rPr lang="en-US" b="0" i="0" dirty="0">
                <a:solidFill>
                  <a:srgbClr val="101010"/>
                </a:solidFill>
                <a:effectLst/>
                <a:highlight>
                  <a:srgbClr val="FFF8F5"/>
                </a:highlight>
                <a:latin typeface="Spectral"/>
              </a:rPr>
              <a:t> XZ, a popular library for lossless data compression</a:t>
            </a:r>
            <a:endParaRPr lang="en-US" dirty="0"/>
          </a:p>
        </p:txBody>
      </p:sp>
      <p:sp>
        <p:nvSpPr>
          <p:cNvPr id="9" name="Rectangle 8">
            <a:extLst>
              <a:ext uri="{FF2B5EF4-FFF2-40B4-BE49-F238E27FC236}">
                <a16:creationId xmlns:a16="http://schemas.microsoft.com/office/drawing/2014/main" id="{26AF999C-2303-B22F-042A-E7B7798F141D}"/>
              </a:ext>
            </a:extLst>
          </p:cNvPr>
          <p:cNvSpPr/>
          <p:nvPr/>
        </p:nvSpPr>
        <p:spPr>
          <a:xfrm>
            <a:off x="673770" y="2051526"/>
            <a:ext cx="2165683" cy="3801978"/>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dirty="0"/>
              <a:t>”Is XZ for Java still maintained? I asked a question here a week ago and have not heard back.”</a:t>
            </a:r>
          </a:p>
          <a:p>
            <a:pPr marL="171450" indent="-171450">
              <a:buFont typeface="Arial" panose="020B0604020202020204" pitchFamily="34" charset="0"/>
              <a:buChar char="•"/>
            </a:pPr>
            <a:r>
              <a:rPr lang="en-US" sz="1200" dirty="0"/>
              <a:t>”You ignore the many patches bit rotting away on this mailing list. Right now you choke your repo. Why wait until 5.4.0 to change maintainer? Why delay what your repo needs?”</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solidFill>
                  <a:srgbClr val="002060"/>
                </a:solidFill>
                <a:highlight>
                  <a:srgbClr val="DBDDDF"/>
                </a:highlight>
              </a:rPr>
              <a:t>”Jia Tan has helped me … and he might have a bigger role in the future … It’s clear that my resources are too limited … so something has to change in the long term.”</a:t>
            </a:r>
          </a:p>
        </p:txBody>
      </p:sp>
      <p:sp>
        <p:nvSpPr>
          <p:cNvPr id="10" name="Rectangle 9">
            <a:extLst>
              <a:ext uri="{FF2B5EF4-FFF2-40B4-BE49-F238E27FC236}">
                <a16:creationId xmlns:a16="http://schemas.microsoft.com/office/drawing/2014/main" id="{02E27A29-DFF6-7034-4459-0E97AED58253}"/>
              </a:ext>
            </a:extLst>
          </p:cNvPr>
          <p:cNvSpPr/>
          <p:nvPr/>
        </p:nvSpPr>
        <p:spPr>
          <a:xfrm>
            <a:off x="2839454" y="2061412"/>
            <a:ext cx="2165683" cy="3801978"/>
          </a:xfrm>
          <a:prstGeom prst="rect">
            <a:avLst/>
          </a:prstGeom>
          <a:solidFill>
            <a:srgbClr val="0965B1"/>
          </a:solidFill>
          <a:ln>
            <a:solidFill>
              <a:srgbClr val="0965B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200" dirty="0"/>
              <a:t>”Yes, by some definition at least, like if someone reports a bug it will get fixed. Development of new features definitely isn’t very active. :-(”</a:t>
            </a:r>
          </a:p>
          <a:p>
            <a:pPr marL="171450" indent="-171450">
              <a:buFont typeface="Arial" panose="020B0604020202020204" pitchFamily="34" charset="0"/>
              <a:buChar char="•"/>
            </a:pPr>
            <a:endParaRPr lang="en-US" sz="1200" dirty="0"/>
          </a:p>
          <a:p>
            <a:pPr marL="171450" indent="-171450">
              <a:buFont typeface="Arial" panose="020B0604020202020204" pitchFamily="34" charset="0"/>
              <a:buChar char="•"/>
            </a:pPr>
            <a:r>
              <a:rPr lang="en-US" sz="1200" dirty="0">
                <a:solidFill>
                  <a:schemeClr val="tx1"/>
                </a:solidFill>
                <a:highlight>
                  <a:srgbClr val="DBDDDF"/>
                </a:highlight>
              </a:rPr>
              <a:t>”It’s also good to keep in mind that this is an unpaid hobby project”</a:t>
            </a:r>
          </a:p>
          <a:p>
            <a:endParaRPr lang="en-US" sz="1200" dirty="0"/>
          </a:p>
          <a:p>
            <a:pPr marL="171450" indent="-171450">
              <a:buFont typeface="Arial" panose="020B0604020202020204" pitchFamily="34" charset="0"/>
              <a:buChar char="•"/>
            </a:pPr>
            <a:r>
              <a:rPr lang="en-US" sz="1200" dirty="0"/>
              <a:t>”Finding a co-maintainer or passing the projects completely to someone else has been in my mind a long time but it’s not a trivial thing to do.</a:t>
            </a:r>
          </a:p>
        </p:txBody>
      </p:sp>
      <p:sp>
        <p:nvSpPr>
          <p:cNvPr id="11" name="Rectangle 10">
            <a:extLst>
              <a:ext uri="{FF2B5EF4-FFF2-40B4-BE49-F238E27FC236}">
                <a16:creationId xmlns:a16="http://schemas.microsoft.com/office/drawing/2014/main" id="{19878F4E-79E7-F3EE-D98A-991915DB2397}"/>
              </a:ext>
            </a:extLst>
          </p:cNvPr>
          <p:cNvSpPr/>
          <p:nvPr/>
        </p:nvSpPr>
        <p:spPr>
          <a:xfrm>
            <a:off x="673770" y="1700463"/>
            <a:ext cx="2165683" cy="351063"/>
          </a:xfrm>
          <a:prstGeom prst="rect">
            <a:avLst/>
          </a:prstGeom>
          <a:solidFill>
            <a:srgbClr val="C000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b-NO" dirty="0" err="1"/>
              <a:t>Social</a:t>
            </a:r>
            <a:r>
              <a:rPr lang="nb-NO" dirty="0"/>
              <a:t> Engineering</a:t>
            </a:r>
            <a:endParaRPr lang="en-US" dirty="0"/>
          </a:p>
        </p:txBody>
      </p:sp>
      <p:sp>
        <p:nvSpPr>
          <p:cNvPr id="12" name="Rectangle 11">
            <a:extLst>
              <a:ext uri="{FF2B5EF4-FFF2-40B4-BE49-F238E27FC236}">
                <a16:creationId xmlns:a16="http://schemas.microsoft.com/office/drawing/2014/main" id="{85D816B3-C169-1409-2CA4-35C94CB8B341}"/>
              </a:ext>
            </a:extLst>
          </p:cNvPr>
          <p:cNvSpPr/>
          <p:nvPr/>
        </p:nvSpPr>
        <p:spPr>
          <a:xfrm>
            <a:off x="2839453" y="1700463"/>
            <a:ext cx="2165683" cy="351063"/>
          </a:xfrm>
          <a:prstGeom prst="rect">
            <a:avLst/>
          </a:prstGeom>
          <a:solidFill>
            <a:srgbClr val="00206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b-NO" dirty="0" err="1"/>
              <a:t>Dev</a:t>
            </a:r>
            <a:r>
              <a:rPr lang="nb-NO" dirty="0"/>
              <a:t> </a:t>
            </a:r>
            <a:r>
              <a:rPr lang="nb-NO" dirty="0" err="1"/>
              <a:t>burnout</a:t>
            </a:r>
            <a:endParaRPr lang="en-US" dirty="0"/>
          </a:p>
        </p:txBody>
      </p:sp>
      <p:graphicFrame>
        <p:nvGraphicFramePr>
          <p:cNvPr id="13" name="Diagram 12">
            <a:extLst>
              <a:ext uri="{FF2B5EF4-FFF2-40B4-BE49-F238E27FC236}">
                <a16:creationId xmlns:a16="http://schemas.microsoft.com/office/drawing/2014/main" id="{9A0CD7A4-6CD8-6648-77D1-B27276BC32ED}"/>
              </a:ext>
            </a:extLst>
          </p:cNvPr>
          <p:cNvGraphicFramePr/>
          <p:nvPr>
            <p:extLst>
              <p:ext uri="{D42A27DB-BD31-4B8C-83A1-F6EECF244321}">
                <p14:modId xmlns:p14="http://schemas.microsoft.com/office/powerpoint/2010/main" val="187902298"/>
              </p:ext>
            </p:extLst>
          </p:nvPr>
        </p:nvGraphicFramePr>
        <p:xfrm>
          <a:off x="5550905" y="1700463"/>
          <a:ext cx="5903160" cy="4301512"/>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7" name="TextBox 6">
            <a:extLst>
              <a:ext uri="{FF2B5EF4-FFF2-40B4-BE49-F238E27FC236}">
                <a16:creationId xmlns:a16="http://schemas.microsoft.com/office/drawing/2014/main" id="{3B95845B-C0FD-72F2-A29D-3A08500056FB}"/>
              </a:ext>
            </a:extLst>
          </p:cNvPr>
          <p:cNvSpPr txBox="1"/>
          <p:nvPr/>
        </p:nvSpPr>
        <p:spPr>
          <a:xfrm>
            <a:off x="8652153" y="6153807"/>
            <a:ext cx="3049049" cy="246221"/>
          </a:xfrm>
          <a:prstGeom prst="rect">
            <a:avLst/>
          </a:prstGeom>
          <a:noFill/>
        </p:spPr>
        <p:txBody>
          <a:bodyPr wrap="square">
            <a:spAutoFit/>
          </a:bodyPr>
          <a:lstStyle/>
          <a:p>
            <a:r>
              <a:rPr lang="en-US" sz="1000" dirty="0"/>
              <a:t>Maintainer’s blog: </a:t>
            </a:r>
            <a:r>
              <a:rPr lang="en-US" sz="1000" dirty="0">
                <a:hlinkClick r:id="rId11"/>
              </a:rPr>
              <a:t>https://tukaani.org/xz-backdoor/</a:t>
            </a:r>
            <a:r>
              <a:rPr lang="en-US" sz="1000" dirty="0"/>
              <a:t> </a:t>
            </a:r>
          </a:p>
        </p:txBody>
      </p:sp>
    </p:spTree>
    <p:custDataLst>
      <p:custData r:id="rId1"/>
      <p:custData r:id="rId2"/>
    </p:custDataLst>
    <p:extLst>
      <p:ext uri="{BB962C8B-B14F-4D97-AF65-F5344CB8AC3E}">
        <p14:creationId xmlns:p14="http://schemas.microsoft.com/office/powerpoint/2010/main" val="347230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11"/>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2000"/>
                                  </p:stCondLst>
                                  <p:childTnLst>
                                    <p:set>
                                      <p:cBhvr>
                                        <p:cTn id="12" dur="1" fill="hold">
                                          <p:stCondLst>
                                            <p:cond delay="0"/>
                                          </p:stCondLst>
                                        </p:cTn>
                                        <p:tgtEl>
                                          <p:spTgt spid="12"/>
                                        </p:tgtEl>
                                        <p:attrNameLst>
                                          <p:attrName>style.visibility</p:attrName>
                                        </p:attrNameLst>
                                      </p:cBhvr>
                                      <p:to>
                                        <p:strVal val="visible"/>
                                      </p:to>
                                    </p:set>
                                  </p:childTnLst>
                                </p:cTn>
                              </p:par>
                            </p:childTnLst>
                          </p:cTn>
                        </p:par>
                        <p:par>
                          <p:cTn id="13" fill="hold">
                            <p:stCondLst>
                              <p:cond delay="2000"/>
                            </p:stCondLst>
                            <p:childTnLst>
                              <p:par>
                                <p:cTn id="14" presetID="1" presetClass="entr" presetSubtype="0" fill="hold" grpId="0" nodeType="afterEffect">
                                  <p:stCondLst>
                                    <p:cond delay="2000"/>
                                  </p:stCondLst>
                                  <p:childTnLst>
                                    <p:set>
                                      <p:cBhvr>
                                        <p:cTn id="15" dur="1" fill="hold">
                                          <p:stCondLst>
                                            <p:cond delay="0"/>
                                          </p:stCondLst>
                                        </p:cTn>
                                        <p:tgtEl>
                                          <p:spTgt spid="10"/>
                                        </p:tgtEl>
                                        <p:attrNameLst>
                                          <p:attrName>style.visibility</p:attrName>
                                        </p:attrNameLst>
                                      </p:cBhvr>
                                      <p:to>
                                        <p:strVal val="visible"/>
                                      </p:to>
                                    </p:set>
                                  </p:childTnLst>
                                </p:cTn>
                              </p:par>
                            </p:childTnLst>
                          </p:cTn>
                        </p:par>
                        <p:par>
                          <p:cTn id="16" fill="hold">
                            <p:stCondLst>
                              <p:cond delay="4000"/>
                            </p:stCondLst>
                            <p:childTnLst>
                              <p:par>
                                <p:cTn id="17" presetID="14" presetClass="entr" presetSubtype="1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randombar(horizontal)">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Graphic spid="13"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019C14-41DD-E54A-30F7-D836FB47430C}"/>
              </a:ext>
            </a:extLst>
          </p:cNvPr>
          <p:cNvSpPr txBox="1"/>
          <p:nvPr/>
        </p:nvSpPr>
        <p:spPr>
          <a:xfrm>
            <a:off x="4547851" y="404308"/>
            <a:ext cx="3096297" cy="523220"/>
          </a:xfrm>
          <a:prstGeom prst="rect">
            <a:avLst/>
          </a:prstGeom>
          <a:noFill/>
        </p:spPr>
        <p:txBody>
          <a:bodyPr wrap="none" rtlCol="0">
            <a:spAutoFit/>
          </a:bodyPr>
          <a:lstStyle/>
          <a:p>
            <a:r>
              <a:rPr lang="nb-NO" sz="2800" b="1" dirty="0"/>
              <a:t>Technical </a:t>
            </a:r>
            <a:r>
              <a:rPr lang="nb-NO" sz="2800" b="1" dirty="0" err="1"/>
              <a:t>Details</a:t>
            </a:r>
            <a:endParaRPr lang="en-US" sz="2800" b="1" dirty="0"/>
          </a:p>
        </p:txBody>
      </p:sp>
      <p:sp>
        <p:nvSpPr>
          <p:cNvPr id="6" name="TextBox 5">
            <a:extLst>
              <a:ext uri="{FF2B5EF4-FFF2-40B4-BE49-F238E27FC236}">
                <a16:creationId xmlns:a16="http://schemas.microsoft.com/office/drawing/2014/main" id="{940FAB22-B3BE-3BCE-EDF3-BCB3D4DE9261}"/>
              </a:ext>
            </a:extLst>
          </p:cNvPr>
          <p:cNvSpPr txBox="1"/>
          <p:nvPr/>
        </p:nvSpPr>
        <p:spPr>
          <a:xfrm>
            <a:off x="5578077" y="6572250"/>
            <a:ext cx="2097045" cy="246221"/>
          </a:xfrm>
          <a:prstGeom prst="rect">
            <a:avLst/>
          </a:prstGeom>
          <a:noFill/>
        </p:spPr>
        <p:txBody>
          <a:bodyPr wrap="square">
            <a:spAutoFit/>
          </a:bodyPr>
          <a:lstStyle/>
          <a:p>
            <a:r>
              <a:rPr lang="en-US" sz="1000" dirty="0"/>
              <a:t>Source: </a:t>
            </a:r>
            <a:r>
              <a:rPr lang="en-US" sz="1000" dirty="0">
                <a:hlinkClick r:id="rId4"/>
              </a:rPr>
              <a:t>Twitter Thomas </a:t>
            </a:r>
            <a:r>
              <a:rPr lang="en-US" sz="1000" dirty="0" err="1">
                <a:hlinkClick r:id="rId4"/>
              </a:rPr>
              <a:t>Roccia</a:t>
            </a:r>
            <a:r>
              <a:rPr lang="en-US" sz="1000" dirty="0"/>
              <a:t> </a:t>
            </a:r>
          </a:p>
        </p:txBody>
      </p:sp>
      <p:pic>
        <p:nvPicPr>
          <p:cNvPr id="11" name="Picture 10" descr="A diagram of a diagram&#10;&#10;Description automatically generated with medium confidence">
            <a:extLst>
              <a:ext uri="{FF2B5EF4-FFF2-40B4-BE49-F238E27FC236}">
                <a16:creationId xmlns:a16="http://schemas.microsoft.com/office/drawing/2014/main" id="{A17E9188-D754-5F8C-A27B-22184DC632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70191" y="1174654"/>
            <a:ext cx="8651618" cy="5279038"/>
          </a:xfrm>
          <a:prstGeom prst="rect">
            <a:avLst/>
          </a:prstGeom>
        </p:spPr>
      </p:pic>
    </p:spTree>
    <p:custDataLst>
      <p:custData r:id="rId1"/>
      <p:custData r:id="rId2"/>
    </p:custDataLst>
    <p:extLst>
      <p:ext uri="{BB962C8B-B14F-4D97-AF65-F5344CB8AC3E}">
        <p14:creationId xmlns:p14="http://schemas.microsoft.com/office/powerpoint/2010/main" val="2913263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40FAB22-B3BE-3BCE-EDF3-BCB3D4DE9261}"/>
              </a:ext>
            </a:extLst>
          </p:cNvPr>
          <p:cNvSpPr txBox="1"/>
          <p:nvPr/>
        </p:nvSpPr>
        <p:spPr>
          <a:xfrm>
            <a:off x="5578077" y="6572250"/>
            <a:ext cx="2097045" cy="246221"/>
          </a:xfrm>
          <a:prstGeom prst="rect">
            <a:avLst/>
          </a:prstGeom>
          <a:noFill/>
        </p:spPr>
        <p:txBody>
          <a:bodyPr wrap="square">
            <a:spAutoFit/>
          </a:bodyPr>
          <a:lstStyle/>
          <a:p>
            <a:r>
              <a:rPr lang="en-US" sz="1000" dirty="0"/>
              <a:t>Source: </a:t>
            </a:r>
            <a:r>
              <a:rPr lang="en-US" sz="1000" dirty="0">
                <a:hlinkClick r:id="rId4"/>
              </a:rPr>
              <a:t>Twitter Thomas </a:t>
            </a:r>
            <a:r>
              <a:rPr lang="en-US" sz="1000" dirty="0" err="1">
                <a:hlinkClick r:id="rId4"/>
              </a:rPr>
              <a:t>Roccia</a:t>
            </a:r>
            <a:r>
              <a:rPr lang="en-US" sz="1000" dirty="0"/>
              <a:t> </a:t>
            </a:r>
          </a:p>
        </p:txBody>
      </p:sp>
      <p:pic>
        <p:nvPicPr>
          <p:cNvPr id="3" name="Picture 2" descr="A diagram of a software development&#10;&#10;Description automatically generated">
            <a:extLst>
              <a:ext uri="{FF2B5EF4-FFF2-40B4-BE49-F238E27FC236}">
                <a16:creationId xmlns:a16="http://schemas.microsoft.com/office/drawing/2014/main" id="{A413A874-D16C-B31B-4108-4FE4B1DB9AF4}"/>
              </a:ext>
            </a:extLst>
          </p:cNvPr>
          <p:cNvPicPr>
            <a:picLocks noChangeAspect="1"/>
          </p:cNvPicPr>
          <p:nvPr/>
        </p:nvPicPr>
        <p:blipFill rotWithShape="1">
          <a:blip r:embed="rId5">
            <a:extLst>
              <a:ext uri="{28A0092B-C50C-407E-A947-70E740481C1C}">
                <a14:useLocalDpi xmlns:a14="http://schemas.microsoft.com/office/drawing/2010/main" val="0"/>
              </a:ext>
            </a:extLst>
          </a:blip>
          <a:srcRect l="2610" t="44965" r="1882"/>
          <a:stretch/>
        </p:blipFill>
        <p:spPr>
          <a:xfrm>
            <a:off x="1479319" y="927528"/>
            <a:ext cx="7026442" cy="5667900"/>
          </a:xfrm>
          <a:prstGeom prst="rect">
            <a:avLst/>
          </a:prstGeom>
        </p:spPr>
      </p:pic>
      <p:sp>
        <p:nvSpPr>
          <p:cNvPr id="7" name="TextBox 6">
            <a:extLst>
              <a:ext uri="{FF2B5EF4-FFF2-40B4-BE49-F238E27FC236}">
                <a16:creationId xmlns:a16="http://schemas.microsoft.com/office/drawing/2014/main" id="{9128F7B9-9545-4F6C-3280-3B9133681523}"/>
              </a:ext>
            </a:extLst>
          </p:cNvPr>
          <p:cNvSpPr txBox="1"/>
          <p:nvPr/>
        </p:nvSpPr>
        <p:spPr>
          <a:xfrm>
            <a:off x="4547851" y="404308"/>
            <a:ext cx="3096297" cy="523220"/>
          </a:xfrm>
          <a:prstGeom prst="rect">
            <a:avLst/>
          </a:prstGeom>
          <a:noFill/>
        </p:spPr>
        <p:txBody>
          <a:bodyPr wrap="none" rtlCol="0">
            <a:spAutoFit/>
          </a:bodyPr>
          <a:lstStyle/>
          <a:p>
            <a:r>
              <a:rPr lang="nb-NO" sz="2800" b="1" dirty="0"/>
              <a:t>Technical </a:t>
            </a:r>
            <a:r>
              <a:rPr lang="nb-NO" sz="2800" b="1" dirty="0" err="1"/>
              <a:t>Details</a:t>
            </a:r>
            <a:endParaRPr lang="en-US" sz="2800" b="1" dirty="0"/>
          </a:p>
        </p:txBody>
      </p:sp>
    </p:spTree>
    <p:custDataLst>
      <p:custData r:id="rId1"/>
      <p:custData r:id="rId2"/>
    </p:custDataLst>
    <p:extLst>
      <p:ext uri="{BB962C8B-B14F-4D97-AF65-F5344CB8AC3E}">
        <p14:creationId xmlns:p14="http://schemas.microsoft.com/office/powerpoint/2010/main" val="302872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A829D7D-F751-542D-61A7-AD6F1B1E8C25}"/>
              </a:ext>
            </a:extLst>
          </p:cNvPr>
          <p:cNvSpPr txBox="1"/>
          <p:nvPr/>
        </p:nvSpPr>
        <p:spPr>
          <a:xfrm>
            <a:off x="3539289" y="477070"/>
            <a:ext cx="5227721" cy="523220"/>
          </a:xfrm>
          <a:prstGeom prst="rect">
            <a:avLst/>
          </a:prstGeom>
          <a:noFill/>
        </p:spPr>
        <p:txBody>
          <a:bodyPr wrap="square">
            <a:spAutoFit/>
          </a:bodyPr>
          <a:lstStyle/>
          <a:p>
            <a:r>
              <a:rPr lang="en-US" sz="2800" b="1" dirty="0"/>
              <a:t>Why was it difficult to find?</a:t>
            </a:r>
          </a:p>
        </p:txBody>
      </p:sp>
      <p:sp>
        <p:nvSpPr>
          <p:cNvPr id="10" name="TextBox 9">
            <a:extLst>
              <a:ext uri="{FF2B5EF4-FFF2-40B4-BE49-F238E27FC236}">
                <a16:creationId xmlns:a16="http://schemas.microsoft.com/office/drawing/2014/main" id="{8A13FED4-122E-CFB5-9253-2F87C8B14757}"/>
              </a:ext>
            </a:extLst>
          </p:cNvPr>
          <p:cNvSpPr txBox="1"/>
          <p:nvPr/>
        </p:nvSpPr>
        <p:spPr>
          <a:xfrm>
            <a:off x="980574" y="1226222"/>
            <a:ext cx="10264942" cy="3693319"/>
          </a:xfrm>
          <a:prstGeom prst="rect">
            <a:avLst/>
          </a:prstGeom>
          <a:noFill/>
        </p:spPr>
        <p:txBody>
          <a:bodyPr wrap="square">
            <a:spAutoFit/>
          </a:bodyPr>
          <a:lstStyle/>
          <a:p>
            <a:pPr algn="l"/>
            <a:r>
              <a:rPr lang="en-US" b="1" i="0" dirty="0">
                <a:solidFill>
                  <a:srgbClr val="374151"/>
                </a:solidFill>
                <a:effectLst/>
                <a:highlight>
                  <a:srgbClr val="FFFFFF"/>
                </a:highlight>
                <a:latin typeface="__fontSans_1c911b"/>
              </a:rPr>
              <a:t>Attacker intended to complicate the analysis process for researchers. </a:t>
            </a:r>
          </a:p>
          <a:p>
            <a:pPr algn="l"/>
            <a:r>
              <a:rPr lang="en-US" b="0" i="0" dirty="0">
                <a:solidFill>
                  <a:srgbClr val="374151"/>
                </a:solidFill>
                <a:effectLst/>
                <a:highlight>
                  <a:srgbClr val="FFFFFF"/>
                </a:highlight>
                <a:latin typeface="__fontSans_1c911b"/>
              </a:rPr>
              <a:t>The obfuscated code running within the configure script during the build process installs the backdoor only under certain conditions. Among several checks, the following two are noteworthy: </a:t>
            </a:r>
          </a:p>
          <a:p>
            <a:pPr algn="l"/>
            <a:endParaRPr lang="en-US" dirty="0">
              <a:solidFill>
                <a:srgbClr val="374151"/>
              </a:solidFill>
              <a:highlight>
                <a:srgbClr val="FFFFFF"/>
              </a:highlight>
              <a:latin typeface="__fontSans_1c911b"/>
            </a:endParaRPr>
          </a:p>
          <a:p>
            <a:pPr marL="285750" indent="-285750">
              <a:buFont typeface="Arial" panose="020B0604020202020204" pitchFamily="34" charset="0"/>
              <a:buChar char="•"/>
            </a:pPr>
            <a:r>
              <a:rPr lang="en-US" b="0" i="0" dirty="0">
                <a:solidFill>
                  <a:srgbClr val="374151"/>
                </a:solidFill>
                <a:effectLst/>
                <a:highlight>
                  <a:srgbClr val="FFFFFF"/>
                </a:highlight>
                <a:latin typeface="__fontSans_1c911b"/>
              </a:rPr>
              <a:t>The targeted OS must be x86-64 Linux. If this condition is not met, the backdoor will not be installed. </a:t>
            </a:r>
          </a:p>
          <a:p>
            <a:pPr marL="285750" indent="-285750" algn="l">
              <a:buFont typeface="Arial" panose="020B0604020202020204" pitchFamily="34" charset="0"/>
              <a:buChar char="•"/>
            </a:pPr>
            <a:endParaRPr lang="en-US" b="0" i="0" dirty="0">
              <a:solidFill>
                <a:srgbClr val="374151"/>
              </a:solidFill>
              <a:effectLst/>
              <a:highlight>
                <a:srgbClr val="FFFFFF"/>
              </a:highlight>
              <a:latin typeface="__fontSans_1c911b"/>
            </a:endParaRPr>
          </a:p>
          <a:p>
            <a:pPr marL="285750" indent="-285750" algn="l">
              <a:buFont typeface="Arial" panose="020B0604020202020204" pitchFamily="34" charset="0"/>
              <a:buChar char="•"/>
            </a:pPr>
            <a:endParaRPr lang="en-US" dirty="0">
              <a:solidFill>
                <a:srgbClr val="374151"/>
              </a:solidFill>
              <a:highlight>
                <a:srgbClr val="FFFFFF"/>
              </a:highlight>
              <a:latin typeface="__fontSans_1c911b"/>
            </a:endParaRPr>
          </a:p>
          <a:p>
            <a:pPr marL="285750" indent="-285750" algn="l">
              <a:buFont typeface="Arial" panose="020B0604020202020204" pitchFamily="34" charset="0"/>
              <a:buChar char="•"/>
            </a:pPr>
            <a:endParaRPr lang="en-US" b="0" i="0" dirty="0">
              <a:solidFill>
                <a:srgbClr val="374151"/>
              </a:solidFill>
              <a:effectLst/>
              <a:highlight>
                <a:srgbClr val="FFFFFF"/>
              </a:highlight>
              <a:latin typeface="__fontSans_1c911b"/>
            </a:endParaRPr>
          </a:p>
          <a:p>
            <a:pPr marL="285750" indent="-285750" algn="l">
              <a:buFont typeface="Arial" panose="020B0604020202020204" pitchFamily="34" charset="0"/>
              <a:buChar char="•"/>
            </a:pPr>
            <a:endParaRPr lang="en-US" b="0" i="0" dirty="0">
              <a:solidFill>
                <a:srgbClr val="374151"/>
              </a:solidFill>
              <a:effectLst/>
              <a:highlight>
                <a:srgbClr val="FFFFFF"/>
              </a:highlight>
              <a:latin typeface="__fontSans_1c911b"/>
            </a:endParaRPr>
          </a:p>
          <a:p>
            <a:pPr marL="285750" indent="-285750" algn="l">
              <a:buFont typeface="Arial" panose="020B0604020202020204" pitchFamily="34" charset="0"/>
              <a:buChar char="•"/>
            </a:pPr>
            <a:endParaRPr lang="en-US" dirty="0">
              <a:solidFill>
                <a:srgbClr val="374151"/>
              </a:solidFill>
              <a:highlight>
                <a:srgbClr val="FFFFFF"/>
              </a:highlight>
              <a:latin typeface="__fontSans_1c911b"/>
            </a:endParaRPr>
          </a:p>
          <a:p>
            <a:pPr marL="285750" indent="-285750">
              <a:buFont typeface="Arial" panose="020B0604020202020204" pitchFamily="34" charset="0"/>
              <a:buChar char="•"/>
            </a:pPr>
            <a:r>
              <a:rPr lang="en-US" b="0" i="0" dirty="0">
                <a:solidFill>
                  <a:srgbClr val="374151"/>
                </a:solidFill>
                <a:effectLst/>
                <a:highlight>
                  <a:srgbClr val="FFFFFF"/>
                </a:highlight>
                <a:latin typeface="__fontSans_1c911b"/>
              </a:rPr>
              <a:t>The XZ build process must be part of a Debian or RPM package build. This makes it more difficult to reproduce, as the backdoor won't be installed when attempting to manually build the XZ package. </a:t>
            </a:r>
          </a:p>
          <a:p>
            <a:pPr algn="l"/>
            <a:endParaRPr lang="en-US" b="0" i="0" dirty="0">
              <a:solidFill>
                <a:srgbClr val="374151"/>
              </a:solidFill>
              <a:effectLst/>
              <a:highlight>
                <a:srgbClr val="FFFFFF"/>
              </a:highlight>
              <a:latin typeface="__fontSans_1c911b"/>
            </a:endParaRPr>
          </a:p>
        </p:txBody>
      </p:sp>
      <p:pic>
        <p:nvPicPr>
          <p:cNvPr id="14" name="Picture 13" descr="A black background with white text&#10;&#10;Description automatically generated">
            <a:extLst>
              <a:ext uri="{FF2B5EF4-FFF2-40B4-BE49-F238E27FC236}">
                <a16:creationId xmlns:a16="http://schemas.microsoft.com/office/drawing/2014/main" id="{E075ADB4-479F-83C4-EC23-07C849CFB8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5052" y="2712052"/>
            <a:ext cx="7401958" cy="952633"/>
          </a:xfrm>
          <a:prstGeom prst="rect">
            <a:avLst/>
          </a:prstGeom>
        </p:spPr>
      </p:pic>
      <p:pic>
        <p:nvPicPr>
          <p:cNvPr id="16" name="Picture 15">
            <a:extLst>
              <a:ext uri="{FF2B5EF4-FFF2-40B4-BE49-F238E27FC236}">
                <a16:creationId xmlns:a16="http://schemas.microsoft.com/office/drawing/2014/main" id="{664DE05A-A948-D993-C782-F036F15F54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65052" y="4654619"/>
            <a:ext cx="7354326" cy="676369"/>
          </a:xfrm>
          <a:prstGeom prst="rect">
            <a:avLst/>
          </a:prstGeom>
        </p:spPr>
      </p:pic>
      <p:sp>
        <p:nvSpPr>
          <p:cNvPr id="20" name="TextBox 19">
            <a:extLst>
              <a:ext uri="{FF2B5EF4-FFF2-40B4-BE49-F238E27FC236}">
                <a16:creationId xmlns:a16="http://schemas.microsoft.com/office/drawing/2014/main" id="{CDD2BC90-C790-FB6A-E038-EFD347DAD14A}"/>
              </a:ext>
            </a:extLst>
          </p:cNvPr>
          <p:cNvSpPr txBox="1"/>
          <p:nvPr/>
        </p:nvSpPr>
        <p:spPr>
          <a:xfrm>
            <a:off x="2731663" y="6611779"/>
            <a:ext cx="6100010" cy="246221"/>
          </a:xfrm>
          <a:prstGeom prst="rect">
            <a:avLst/>
          </a:prstGeom>
          <a:noFill/>
        </p:spPr>
        <p:txBody>
          <a:bodyPr wrap="square">
            <a:spAutoFit/>
          </a:bodyPr>
          <a:lstStyle/>
          <a:p>
            <a:r>
              <a:rPr lang="en-US" sz="1000" dirty="0"/>
              <a:t>Source: </a:t>
            </a:r>
            <a:r>
              <a:rPr lang="en-US" sz="1000" dirty="0">
                <a:hlinkClick r:id="rId6"/>
              </a:rPr>
              <a:t>https://www.wiz.io/blog/cve-2024-3094-critical-rce-vulnerability-found-in-xz-utils</a:t>
            </a:r>
            <a:r>
              <a:rPr lang="en-US" sz="1000" dirty="0"/>
              <a:t> </a:t>
            </a:r>
          </a:p>
        </p:txBody>
      </p:sp>
    </p:spTree>
    <p:custDataLst>
      <p:custData r:id="rId1"/>
      <p:custData r:id="rId2"/>
    </p:custDataLst>
    <p:extLst>
      <p:ext uri="{BB962C8B-B14F-4D97-AF65-F5344CB8AC3E}">
        <p14:creationId xmlns:p14="http://schemas.microsoft.com/office/powerpoint/2010/main" val="2948790626"/>
      </p:ext>
    </p:extLst>
  </p:cSld>
  <p:clrMapOvr>
    <a:masterClrMapping/>
  </p:clrMapOvr>
</p:sld>
</file>

<file path=ppt/theme/theme1.xml><?xml version="1.0" encoding="utf-8"?>
<a:theme xmlns:a="http://schemas.openxmlformats.org/drawingml/2006/main" name="Atea Theme">
  <a:themeElements>
    <a:clrScheme name="Custom 1">
      <a:dk1>
        <a:srgbClr val="1F2325"/>
      </a:dk1>
      <a:lt1>
        <a:sysClr val="window" lastClr="FFFFFF"/>
      </a:lt1>
      <a:dk2>
        <a:srgbClr val="4D575D"/>
      </a:dk2>
      <a:lt2>
        <a:srgbClr val="008A00"/>
      </a:lt2>
      <a:accent1>
        <a:srgbClr val="008A00"/>
      </a:accent1>
      <a:accent2>
        <a:srgbClr val="33A133"/>
      </a:accent2>
      <a:accent3>
        <a:srgbClr val="4D575D"/>
      </a:accent3>
      <a:accent4>
        <a:srgbClr val="949A9E"/>
      </a:accent4>
      <a:accent5>
        <a:srgbClr val="F6BD18"/>
      </a:accent5>
      <a:accent6>
        <a:srgbClr val="EC7A2E"/>
      </a:accent6>
      <a:hlink>
        <a:srgbClr val="008A00"/>
      </a:hlink>
      <a:folHlink>
        <a:srgbClr val="949A9E"/>
      </a:folHlink>
    </a:clrScheme>
    <a:fontScheme name="Custom 1">
      <a:majorFont>
        <a:latin typeface="Arial"/>
        <a:ea typeface=""/>
        <a:cs typeface=""/>
      </a:majorFont>
      <a:minorFont>
        <a:latin typeface="Arial"/>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tea Norway CloudTrack Presentation Template 2" id="{0B8937D6-DA72-4A5A-9A1C-D5F8C64B4F3F}" vid="{111249D7-71F1-498A-A043-59D0C147C13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10.xml><?xml version="1.0" encoding="utf-8"?>
<TemplafySlideFormConfiguration><![CDATA[{"formFields":[],"formDataEntries":[]}]]></TemplafySlideFormConfiguration>
</file>

<file path=customXml/item11.xml><?xml version="1.0" encoding="utf-8"?>
<TemplafySlideTemplateConfiguration><![CDATA[{"slideVersion":1,"isValidatorEnabled":false,"isLocked":false,"elementsMetadata":[],"slideId":"638254555629339804","enableDocumentContentUpdater":false,"version":"2.0"}]]></TemplafySlideTemplateConfiguration>
</file>

<file path=customXml/item12.xml><?xml version="1.0" encoding="utf-8"?>
<TemplafySlideTemplateConfiguration><![CDATA[{"slideVersion":1,"isValidatorEnabled":false,"isLocked":false,"elementsMetadata":[],"slideId":"638254555629339804","enableDocumentContentUpdater":false,"version":"2.0"}]]></TemplafySlideTemplateConfiguration>
</file>

<file path=customXml/item13.xml><?xml version="1.0" encoding="utf-8"?>
<TemplafySlideFormConfiguration><![CDATA[{"formFields":[],"formDataEntries":[]}]]></TemplafySlideFormConfiguration>
</file>

<file path=customXml/item14.xml><?xml version="1.0" encoding="utf-8"?>
<TemplafySlideTemplateConfiguration><![CDATA[{"slideVersion":1,"isValidatorEnabled":false,"isLocked":false,"elementsMetadata":[],"slideId":"638254555629339804","enableDocumentContentUpdater":false,"version":"2.0"}]]></TemplafySlideTemplateConfiguration>
</file>

<file path=customXml/item15.xml><?xml version="1.0" encoding="utf-8"?>
<TemplafySlideFormConfiguration><![CDATA[{"formFields":[],"formDataEntries":[]}]]></TemplafySlideFormConfiguration>
</file>

<file path=customXml/item16.xml><?xml version="1.0" encoding="utf-8"?>
<TemplafySlideTemplateConfiguration><![CDATA[{"slideVersion":1,"isValidatorEnabled":false,"isLocked":false,"elementsMetadata":[],"slideId":"638254555629339804","enableDocumentContentUpdater":false,"version":"2.0"}]]></TemplafySlideTemplateConfiguration>
</file>

<file path=customXml/item17.xml><?xml version="1.0" encoding="utf-8"?>
<TemplafySlideFormConfiguration><![CDATA[{"formFields":[],"formDataEntries":[]}]]></TemplafySlideFormConfiguration>
</file>

<file path=customXml/item18.xml><?xml version="1.0" encoding="utf-8"?>
<TemplafySlideTemplateConfiguration><![CDATA[{"slideVersion":1,"isValidatorEnabled":false,"isLocked":false,"elementsMetadata":[],"slideId":"638254555629339804","enableDocumentContentUpdater":false,"version":"2.0"}]]></TemplafySlideTemplateConfiguration>
</file>

<file path=customXml/item19.xml><?xml version="1.0" encoding="utf-8"?>
<TemplafySlideFormConfiguration><![CDATA[{"formFields":[],"formDataEntries":[]}]]></TemplafySlideFormConfiguration>
</file>

<file path=customXml/item2.xml><?xml version="1.0" encoding="utf-8"?>
<TemplafyTemplateConfiguration><![CDATA[{"elementsMetadata":[],"transformationConfigurations":[],"templateName":"Atea ASA Powerpoint template - 2023-07-07","templateDescription":"","enableDocumentContentUpdater":false,"version":"2.0"}]]></TemplafyTemplateConfiguration>
</file>

<file path=customXml/item20.xml><?xml version="1.0" encoding="utf-8"?>
<TemplafySlideTemplateConfiguration><![CDATA[{"slideVersion":1,"isValidatorEnabled":false,"isLocked":false,"elementsMetadata":[],"slideId":"638254555629339804","enableDocumentContentUpdater":false,"version":"2.0"}]]></TemplafySlideTemplateConfiguration>
</file>

<file path=customXml/item21.xml><?xml version="1.0" encoding="utf-8"?>
<TemplafySlideFormConfiguration><![CDATA[{"formFields":[],"formDataEntries":[]}]]></TemplafySlideFormConfiguration>
</file>

<file path=customXml/item22.xml><?xml version="1.0" encoding="utf-8"?>
<TemplafySlideTemplateConfiguration><![CDATA[{"slideVersion":1,"isValidatorEnabled":false,"isLocked":false,"elementsMetadata":[],"slideId":"638254555629339804","enableDocumentContentUpdater":false,"version":"2.0"}]]></TemplafySlideTemplateConfiguration>
</file>

<file path=customXml/item23.xml><?xml version="1.0" encoding="utf-8"?>
<TemplafySlideFormConfiguration><![CDATA[{"formFields":[],"formDataEntries":[]}]]></TemplafySlideFormConfiguration>
</file>

<file path=customXml/item24.xml><?xml version="1.0" encoding="utf-8"?>
<TemplafySlideTemplateConfiguration><![CDATA[{"slideVersion":1,"isValidatorEnabled":false,"isLocked":false,"elementsMetadata":[],"slideId":"638254555629339804","enableDocumentContentUpdater":false,"version":"2.0"}]]></TemplafySlideTemplateConfiguration>
</file>

<file path=customXml/item25.xml><?xml version="1.0" encoding="utf-8"?>
<TemplafySlideFormConfiguration><![CDATA[{"formFields":[],"formDataEntries":[]}]]></TemplafySlideFormConfiguration>
</file>

<file path=customXml/item26.xml><?xml version="1.0" encoding="utf-8"?>
<TemplafySlideFormConfiguration><![CDATA[{"formFields":[],"formDataEntries":[]}]]></TemplafySlideFormConfiguration>
</file>

<file path=customXml/item27.xml><?xml version="1.0" encoding="utf-8"?>
<TemplafySlideTemplateConfiguration><![CDATA[{"slideVersion":1,"isValidatorEnabled":false,"isLocked":false,"elementsMetadata":[],"slideId":"638254555629339804","enableDocumentContentUpdater":false,"version":"2.0"}]]></TemplafySlideTemplateConfiguration>
</file>

<file path=customXml/item28.xml><?xml version="1.0" encoding="utf-8"?>
<TemplafySlideTemplateConfiguration><![CDATA[{"slideVersion":1,"isValidatorEnabled":false,"isLocked":false,"elementsMetadata":[],"slideId":"638254555629339804","enableDocumentContentUpdater":false,"version":"2.0"}]]></TemplafySlideTemplateConfiguration>
</file>

<file path=customXml/item29.xml><?xml version="1.0" encoding="utf-8"?>
<TemplafySlideFormConfiguration><![CDATA[{"formFields":[],"formDataEntries":[]}]]></TemplafySlideFormConfiguration>
</file>

<file path=customXml/item3.xml><?xml version="1.0" encoding="utf-8"?>
<ct:contentTypeSchema xmlns:ct="http://schemas.microsoft.com/office/2006/metadata/contentType" xmlns:ma="http://schemas.microsoft.com/office/2006/metadata/properties/metaAttributes" ct:_="" ma:_="" ma:contentTypeName="Document" ma:contentTypeID="0x0101002B767147F2E0BC488137315F93927AF5" ma:contentTypeVersion="16" ma:contentTypeDescription="Create a new document." ma:contentTypeScope="" ma:versionID="56817e042fdd4c496a0d2e1315a5e13a">
  <xsd:schema xmlns:xsd="http://www.w3.org/2001/XMLSchema" xmlns:xs="http://www.w3.org/2001/XMLSchema" xmlns:p="http://schemas.microsoft.com/office/2006/metadata/properties" xmlns:ns2="a0d3c2a1-3c44-4b63-a416-d24b16e092d4" xmlns:ns3="b52a449b-94c7-4193-a03d-6728ae9ebb3f" xmlns:ns4="7d038d16-cce0-4d64-8011-ff6a449f9c94" targetNamespace="http://schemas.microsoft.com/office/2006/metadata/properties" ma:root="true" ma:fieldsID="26d8449d31da4aadda8eb75232751c6a" ns2:_="" ns3:_="" ns4:_="">
    <xsd:import namespace="a0d3c2a1-3c44-4b63-a416-d24b16e092d4"/>
    <xsd:import namespace="b52a449b-94c7-4193-a03d-6728ae9ebb3f"/>
    <xsd:import namespace="7d038d16-cce0-4d64-8011-ff6a449f9c94"/>
    <xsd:element name="properties">
      <xsd:complexType>
        <xsd:sequence>
          <xsd:element name="documentManagement">
            <xsd:complexType>
              <xsd:all>
                <xsd:element ref="ns2:MediaServiceMetadata" minOccurs="0"/>
                <xsd:element ref="ns2:MediaServiceFastMetadata" minOccurs="0"/>
                <xsd:element ref="ns2:MediaServiceGenerationTime" minOccurs="0"/>
                <xsd:element ref="ns2:MediaServiceEventHashCode" minOccurs="0"/>
                <xsd:element ref="ns2:MediaServiceOCR"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4:TaxCatchAll" minOccurs="0"/>
                <xsd:element ref="ns2:MediaServiceDateTake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d3c2a1-3c44-4b63-a416-d24b16e092d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GenerationTime" ma:index="10" nillable="true" ma:displayName="MediaServiceGenerationTime" ma:hidden="true" ma:internalName="MediaServiceGenerationTime" ma:readOnly="true">
      <xsd:simpleType>
        <xsd:restriction base="dms:Text"/>
      </xsd:simpleType>
    </xsd:element>
    <xsd:element name="MediaServiceEventHashCode" ma:index="11" nillable="true" ma:displayName="MediaServiceEventHashCode" ma:hidden="true" ma:internalName="MediaServiceEventHashCode"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47d972aa-fb31-4ec8-b795-233f73963d68" ma:termSetId="09814cd3-568e-fe90-9814-8d621ff8fb84" ma:anchorId="fba54fb3-c3e1-fe81-a776-ca4b69148c4d" ma:open="true" ma:isKeyword="false">
      <xsd:complexType>
        <xsd:sequence>
          <xsd:element ref="pc:Terms" minOccurs="0" maxOccurs="1"/>
        </xsd:sequence>
      </xsd:complexType>
    </xsd:element>
    <xsd:element name="MediaServiceDateTaken" ma:index="20" nillable="true" ma:displayName="MediaServiceDateTaken" ma:hidden="true" ma:internalName="MediaServiceDateTaken"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52a449b-94c7-4193-a03d-6728ae9ebb3f"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d038d16-cce0-4d64-8011-ff6a449f9c94" elementFormDefault="qualified">
    <xsd:import namespace="http://schemas.microsoft.com/office/2006/documentManagement/types"/>
    <xsd:import namespace="http://schemas.microsoft.com/office/infopath/2007/PartnerControls"/>
    <xsd:element name="TaxCatchAll" ma:index="19" nillable="true" ma:displayName="Taxonomy Catch All Column" ma:hidden="true" ma:list="{67a14d24-3a85-4f0e-874b-5f7479dcaee0}" ma:internalName="TaxCatchAll" ma:showField="CatchAllData" ma:web="b52a449b-94c7-4193-a03d-6728ae9ebb3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TemplafyFormConfiguration><![CDATA[{"formFields":[],"formDataEntries":[]}]]></TemplafyFormConfiguration>
</file>

<file path=customXml/item5.xml><?xml version="1.0" encoding="utf-8"?>
<p:properties xmlns:p="http://schemas.microsoft.com/office/2006/metadata/properties" xmlns:xsi="http://www.w3.org/2001/XMLSchema-instance" xmlns:pc="http://schemas.microsoft.com/office/infopath/2007/PartnerControls">
  <documentManagement>
    <SharedWithUsers xmlns="b52a449b-94c7-4193-a03d-6728ae9ebb3f">
      <UserInfo>
        <DisplayName>Brynjar Skauvik</DisplayName>
        <AccountId>22</AccountId>
        <AccountType/>
      </UserInfo>
      <UserInfo>
        <DisplayName>Jenny Høyset</DisplayName>
        <AccountId>9</AccountId>
        <AccountType/>
      </UserInfo>
    </SharedWithUsers>
    <lcf76f155ced4ddcb4097134ff3c332f xmlns="a0d3c2a1-3c44-4b63-a416-d24b16e092d4">
      <Terms xmlns="http://schemas.microsoft.com/office/infopath/2007/PartnerControls"/>
    </lcf76f155ced4ddcb4097134ff3c332f>
    <TaxCatchAll xmlns="7d038d16-cce0-4d64-8011-ff6a449f9c94" xsi:nil="true"/>
  </documentManagement>
</p:properties>
</file>

<file path=customXml/item6.xml><?xml version="1.0" encoding="utf-8"?>
<TemplafySlideFormConfiguration><![CDATA[{"formFields":[],"formDataEntries":[]}]]></TemplafySlideFormConfiguration>
</file>

<file path=customXml/item7.xml><?xml version="1.0" encoding="utf-8"?>
<TemplafySlideTemplateConfiguration><![CDATA[{"slideVersion":1,"isValidatorEnabled":false,"isLocked":false,"elementsMetadata":[],"slideId":"638254555629339804","enableDocumentContentUpdater":false,"version":"2.0"}]]></TemplafySlideTemplateConfiguration>
</file>

<file path=customXml/item8.xml><?xml version="1.0" encoding="utf-8"?>
<TemplafySlideTemplateConfiguration><![CDATA[{"slideVersion":1,"isValidatorEnabled":false,"isLocked":false,"elementsMetadata":[],"slideId":"638254555629339804","enableDocumentContentUpdater":false,"version":"2.0"}]]></TemplafySlideTemplateConfiguration>
</file>

<file path=customXml/item9.xml><?xml version="1.0" encoding="utf-8"?>
<TemplafySlideFormConfiguration><![CDATA[{"formFields":[],"formDataEntries":[]}]]></TemplafySlideFormConfiguration>
</file>

<file path=customXml/itemProps1.xml><?xml version="1.0" encoding="utf-8"?>
<ds:datastoreItem xmlns:ds="http://schemas.openxmlformats.org/officeDocument/2006/customXml" ds:itemID="{3B1053CF-8F88-45CA-934B-7A7E6F885F14}">
  <ds:schemaRefs>
    <ds:schemaRef ds:uri="http://schemas.microsoft.com/sharepoint/v3/contenttype/forms"/>
  </ds:schemaRefs>
</ds:datastoreItem>
</file>

<file path=customXml/itemProps10.xml><?xml version="1.0" encoding="utf-8"?>
<ds:datastoreItem xmlns:ds="http://schemas.openxmlformats.org/officeDocument/2006/customXml" ds:itemID="{4004DC40-94F1-4883-8082-A4F103DA1E51}">
  <ds:schemaRefs/>
</ds:datastoreItem>
</file>

<file path=customXml/itemProps11.xml><?xml version="1.0" encoding="utf-8"?>
<ds:datastoreItem xmlns:ds="http://schemas.openxmlformats.org/officeDocument/2006/customXml" ds:itemID="{DF4F13BF-3F0D-4EA0-B1E6-42AE73F717FF}">
  <ds:schemaRefs/>
</ds:datastoreItem>
</file>

<file path=customXml/itemProps12.xml><?xml version="1.0" encoding="utf-8"?>
<ds:datastoreItem xmlns:ds="http://schemas.openxmlformats.org/officeDocument/2006/customXml" ds:itemID="{1EABF21B-CBA6-4345-88ED-D91395B2F0EE}">
  <ds:schemaRefs/>
</ds:datastoreItem>
</file>

<file path=customXml/itemProps13.xml><?xml version="1.0" encoding="utf-8"?>
<ds:datastoreItem xmlns:ds="http://schemas.openxmlformats.org/officeDocument/2006/customXml" ds:itemID="{54FD4B9B-ADF7-420B-B945-3589FA2BCEBA}">
  <ds:schemaRefs/>
</ds:datastoreItem>
</file>

<file path=customXml/itemProps14.xml><?xml version="1.0" encoding="utf-8"?>
<ds:datastoreItem xmlns:ds="http://schemas.openxmlformats.org/officeDocument/2006/customXml" ds:itemID="{6055A4B9-0771-45A8-BD37-1D3AE82FD141}">
  <ds:schemaRefs/>
</ds:datastoreItem>
</file>

<file path=customXml/itemProps15.xml><?xml version="1.0" encoding="utf-8"?>
<ds:datastoreItem xmlns:ds="http://schemas.openxmlformats.org/officeDocument/2006/customXml" ds:itemID="{DB89F728-1FF6-4E9D-8172-B6758D141D2C}">
  <ds:schemaRefs/>
</ds:datastoreItem>
</file>

<file path=customXml/itemProps16.xml><?xml version="1.0" encoding="utf-8"?>
<ds:datastoreItem xmlns:ds="http://schemas.openxmlformats.org/officeDocument/2006/customXml" ds:itemID="{09959501-D6B1-4E0F-9C82-106ACFBE725E}">
  <ds:schemaRefs/>
</ds:datastoreItem>
</file>

<file path=customXml/itemProps17.xml><?xml version="1.0" encoding="utf-8"?>
<ds:datastoreItem xmlns:ds="http://schemas.openxmlformats.org/officeDocument/2006/customXml" ds:itemID="{A1989C84-A78F-4B6F-B8C2-81139E1A219B}">
  <ds:schemaRefs/>
</ds:datastoreItem>
</file>

<file path=customXml/itemProps18.xml><?xml version="1.0" encoding="utf-8"?>
<ds:datastoreItem xmlns:ds="http://schemas.openxmlformats.org/officeDocument/2006/customXml" ds:itemID="{FF03F919-0476-4135-8F28-4EA7162971FA}">
  <ds:schemaRefs/>
</ds:datastoreItem>
</file>

<file path=customXml/itemProps19.xml><?xml version="1.0" encoding="utf-8"?>
<ds:datastoreItem xmlns:ds="http://schemas.openxmlformats.org/officeDocument/2006/customXml" ds:itemID="{F3C5ACBD-F448-4A2C-BB03-4CDB11A958D1}">
  <ds:schemaRefs/>
</ds:datastoreItem>
</file>

<file path=customXml/itemProps2.xml><?xml version="1.0" encoding="utf-8"?>
<ds:datastoreItem xmlns:ds="http://schemas.openxmlformats.org/officeDocument/2006/customXml" ds:itemID="{D86F5222-CE93-4FC6-B6A0-F4639CCB23B6}">
  <ds:schemaRefs/>
</ds:datastoreItem>
</file>

<file path=customXml/itemProps20.xml><?xml version="1.0" encoding="utf-8"?>
<ds:datastoreItem xmlns:ds="http://schemas.openxmlformats.org/officeDocument/2006/customXml" ds:itemID="{BD79935F-E07B-4C9F-9CEE-C77AC1584D6B}">
  <ds:schemaRefs/>
</ds:datastoreItem>
</file>

<file path=customXml/itemProps21.xml><?xml version="1.0" encoding="utf-8"?>
<ds:datastoreItem xmlns:ds="http://schemas.openxmlformats.org/officeDocument/2006/customXml" ds:itemID="{B600E19D-6525-498E-834A-3C73F1C0D60A}">
  <ds:schemaRefs/>
</ds:datastoreItem>
</file>

<file path=customXml/itemProps22.xml><?xml version="1.0" encoding="utf-8"?>
<ds:datastoreItem xmlns:ds="http://schemas.openxmlformats.org/officeDocument/2006/customXml" ds:itemID="{F2AC77B4-3187-4EF6-893C-A98A7EE78B8D}">
  <ds:schemaRefs/>
</ds:datastoreItem>
</file>

<file path=customXml/itemProps23.xml><?xml version="1.0" encoding="utf-8"?>
<ds:datastoreItem xmlns:ds="http://schemas.openxmlformats.org/officeDocument/2006/customXml" ds:itemID="{1D3483E5-01AA-43D5-A7A1-8592B3EBEC79}">
  <ds:schemaRefs/>
</ds:datastoreItem>
</file>

<file path=customXml/itemProps24.xml><?xml version="1.0" encoding="utf-8"?>
<ds:datastoreItem xmlns:ds="http://schemas.openxmlformats.org/officeDocument/2006/customXml" ds:itemID="{F9419358-008F-462D-A5AB-85D721797345}">
  <ds:schemaRefs/>
</ds:datastoreItem>
</file>

<file path=customXml/itemProps25.xml><?xml version="1.0" encoding="utf-8"?>
<ds:datastoreItem xmlns:ds="http://schemas.openxmlformats.org/officeDocument/2006/customXml" ds:itemID="{C251A423-5563-49E7-923F-9BEA6F9B5A3D}">
  <ds:schemaRefs/>
</ds:datastoreItem>
</file>

<file path=customXml/itemProps26.xml><?xml version="1.0" encoding="utf-8"?>
<ds:datastoreItem xmlns:ds="http://schemas.openxmlformats.org/officeDocument/2006/customXml" ds:itemID="{3117608D-0AFF-4BA5-8101-19D209B91F79}">
  <ds:schemaRefs/>
</ds:datastoreItem>
</file>

<file path=customXml/itemProps27.xml><?xml version="1.0" encoding="utf-8"?>
<ds:datastoreItem xmlns:ds="http://schemas.openxmlformats.org/officeDocument/2006/customXml" ds:itemID="{F89D3323-5A91-4202-80E9-BDBC730599C9}">
  <ds:schemaRefs/>
</ds:datastoreItem>
</file>

<file path=customXml/itemProps28.xml><?xml version="1.0" encoding="utf-8"?>
<ds:datastoreItem xmlns:ds="http://schemas.openxmlformats.org/officeDocument/2006/customXml" ds:itemID="{BFB1159B-4B92-4460-A080-B4B8E34F010B}">
  <ds:schemaRefs/>
</ds:datastoreItem>
</file>

<file path=customXml/itemProps29.xml><?xml version="1.0" encoding="utf-8"?>
<ds:datastoreItem xmlns:ds="http://schemas.openxmlformats.org/officeDocument/2006/customXml" ds:itemID="{48D2941D-FA71-47A7-B507-B113557DBF62}">
  <ds:schemaRefs/>
</ds:datastoreItem>
</file>

<file path=customXml/itemProps3.xml><?xml version="1.0" encoding="utf-8"?>
<ds:datastoreItem xmlns:ds="http://schemas.openxmlformats.org/officeDocument/2006/customXml" ds:itemID="{C0823018-BA97-4EA6-B0E2-B8141A874F5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d3c2a1-3c44-4b63-a416-d24b16e092d4"/>
    <ds:schemaRef ds:uri="b52a449b-94c7-4193-a03d-6728ae9ebb3f"/>
    <ds:schemaRef ds:uri="7d038d16-cce0-4d64-8011-ff6a449f9c9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9544985E-3BAF-4300-8DE2-36F722802345}">
  <ds:schemaRefs/>
</ds:datastoreItem>
</file>

<file path=customXml/itemProps5.xml><?xml version="1.0" encoding="utf-8"?>
<ds:datastoreItem xmlns:ds="http://schemas.openxmlformats.org/officeDocument/2006/customXml" ds:itemID="{50E6875C-C65A-4E07-BBA2-A5D0A80D1111}">
  <ds:schemaRefs>
    <ds:schemaRef ds:uri="http://schemas.microsoft.com/office/2006/metadata/properties"/>
    <ds:schemaRef ds:uri="http://schemas.microsoft.com/office/infopath/2007/PartnerControls"/>
    <ds:schemaRef ds:uri="b52a449b-94c7-4193-a03d-6728ae9ebb3f"/>
    <ds:schemaRef ds:uri="a0d3c2a1-3c44-4b63-a416-d24b16e092d4"/>
    <ds:schemaRef ds:uri="7d038d16-cce0-4d64-8011-ff6a449f9c94"/>
  </ds:schemaRefs>
</ds:datastoreItem>
</file>

<file path=customXml/itemProps6.xml><?xml version="1.0" encoding="utf-8"?>
<ds:datastoreItem xmlns:ds="http://schemas.openxmlformats.org/officeDocument/2006/customXml" ds:itemID="{5B73485C-ED99-4F87-9EC7-328F716C248D}">
  <ds:schemaRefs/>
</ds:datastoreItem>
</file>

<file path=customXml/itemProps7.xml><?xml version="1.0" encoding="utf-8"?>
<ds:datastoreItem xmlns:ds="http://schemas.openxmlformats.org/officeDocument/2006/customXml" ds:itemID="{969E827E-CF8E-4F72-B4B5-B30E78567D39}">
  <ds:schemaRefs/>
</ds:datastoreItem>
</file>

<file path=customXml/itemProps8.xml><?xml version="1.0" encoding="utf-8"?>
<ds:datastoreItem xmlns:ds="http://schemas.openxmlformats.org/officeDocument/2006/customXml" ds:itemID="{A4486EFA-05F8-412A-8263-D7BDB2EDA54A}">
  <ds:schemaRefs/>
</ds:datastoreItem>
</file>

<file path=customXml/itemProps9.xml><?xml version="1.0" encoding="utf-8"?>
<ds:datastoreItem xmlns:ds="http://schemas.openxmlformats.org/officeDocument/2006/customXml" ds:itemID="{8D0BBD63-BD97-4F15-8353-EA3AD7AA2CAE}">
  <ds:schemaRefs/>
</ds:datastoreItem>
</file>

<file path=docMetadata/LabelInfo.xml><?xml version="1.0" encoding="utf-8"?>
<clbl:labelList xmlns:clbl="http://schemas.microsoft.com/office/2020/mipLabelMetadata">
  <clbl:label id="{5af4f1a9-ae13-4e26-ac6c-11f4c8a2f064}" enabled="1" method="Privileged" siteId="{65f51067-7d65-4aa9-b996-4cc43a0d7111}" removed="0"/>
</clbl:labelList>
</file>

<file path=docProps/app.xml><?xml version="1.0" encoding="utf-8"?>
<Properties xmlns="http://schemas.openxmlformats.org/officeDocument/2006/extended-properties" xmlns:vt="http://schemas.openxmlformats.org/officeDocument/2006/docPropsVTypes">
  <Template>Atea Norway CloudTrack Presentation Template 2</Template>
  <TotalTime>0</TotalTime>
  <Words>744</Words>
  <Application>Microsoft Office PowerPoint</Application>
  <PresentationFormat>Widescreen</PresentationFormat>
  <Paragraphs>97</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__fontSans_1c911b</vt:lpstr>
      <vt:lpstr>-apple-system</vt:lpstr>
      <vt:lpstr>Arial</vt:lpstr>
      <vt:lpstr>Calibri</vt:lpstr>
      <vt:lpstr>Spectral</vt:lpstr>
      <vt:lpstr>Atea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2023-08-09T19:12:05Z</dcterms:created>
  <dcterms:modified xsi:type="dcterms:W3CDTF">2024-06-27T09:06:53Z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8450391-6d50-49e0-a466-bfda2ff2a5e1_Enabled">
    <vt:lpwstr>true</vt:lpwstr>
  </property>
  <property fmtid="{D5CDD505-2E9C-101B-9397-08002B2CF9AE}" pid="3" name="MSIP_Label_18450391-6d50-49e0-a466-bfda2ff2a5e1_SetDate">
    <vt:lpwstr>2023-07-07T12:52:46Z</vt:lpwstr>
  </property>
  <property fmtid="{D5CDD505-2E9C-101B-9397-08002B2CF9AE}" pid="4" name="MSIP_Label_18450391-6d50-49e0-a466-bfda2ff2a5e1_Method">
    <vt:lpwstr>Privileged</vt:lpwstr>
  </property>
  <property fmtid="{D5CDD505-2E9C-101B-9397-08002B2CF9AE}" pid="5" name="MSIP_Label_18450391-6d50-49e0-a466-bfda2ff2a5e1_Name">
    <vt:lpwstr>18450391-6d50-49e0-a466-bfda2ff2a5e1</vt:lpwstr>
  </property>
  <property fmtid="{D5CDD505-2E9C-101B-9397-08002B2CF9AE}" pid="6" name="MSIP_Label_18450391-6d50-49e0-a466-bfda2ff2a5e1_SiteId">
    <vt:lpwstr>65f51067-7d65-4aa9-b996-4cc43a0d7111</vt:lpwstr>
  </property>
  <property fmtid="{D5CDD505-2E9C-101B-9397-08002B2CF9AE}" pid="7" name="MSIP_Label_18450391-6d50-49e0-a466-bfda2ff2a5e1_ActionId">
    <vt:lpwstr>bae98760-f4fd-4b3d-aee0-4c07a38a4c2a</vt:lpwstr>
  </property>
  <property fmtid="{D5CDD505-2E9C-101B-9397-08002B2CF9AE}" pid="8" name="MSIP_Label_18450391-6d50-49e0-a466-bfda2ff2a5e1_ContentBits">
    <vt:lpwstr>2</vt:lpwstr>
  </property>
  <property fmtid="{D5CDD505-2E9C-101B-9397-08002B2CF9AE}" pid="9" name="ClassificationContentMarkingFooterLocations">
    <vt:lpwstr>Atea Theme:3</vt:lpwstr>
  </property>
  <property fmtid="{D5CDD505-2E9C-101B-9397-08002B2CF9AE}" pid="10" name="ClassificationContentMarkingFooterText">
    <vt:lpwstr>Sensitivity: Internal</vt:lpwstr>
  </property>
  <property fmtid="{D5CDD505-2E9C-101B-9397-08002B2CF9AE}" pid="11" name="MSIP_Label_5af4f1a9-ae13-4e26-ac6c-11f4c8a2f064_SiteId">
    <vt:lpwstr>65f51067-7d65-4aa9-b996-4cc43a0d7111</vt:lpwstr>
  </property>
  <property fmtid="{D5CDD505-2E9C-101B-9397-08002B2CF9AE}" pid="12" name="MSIP_Label_5af4f1a9-ae13-4e26-ac6c-11f4c8a2f064_Enabled">
    <vt:lpwstr>true</vt:lpwstr>
  </property>
  <property fmtid="{D5CDD505-2E9C-101B-9397-08002B2CF9AE}" pid="13" name="MediaServiceImageTags">
    <vt:lpwstr/>
  </property>
  <property fmtid="{D5CDD505-2E9C-101B-9397-08002B2CF9AE}" pid="14" name="MSIP_Label_5af4f1a9-ae13-4e26-ac6c-11f4c8a2f064_Method">
    <vt:lpwstr>Privileged</vt:lpwstr>
  </property>
  <property fmtid="{D5CDD505-2E9C-101B-9397-08002B2CF9AE}" pid="15" name="ContentTypeId">
    <vt:lpwstr>0x0101002B767147F2E0BC488137315F93927AF5</vt:lpwstr>
  </property>
  <property fmtid="{D5CDD505-2E9C-101B-9397-08002B2CF9AE}" pid="16" name="MSIP_Label_5af4f1a9-ae13-4e26-ac6c-11f4c8a2f064_SetDate">
    <vt:lpwstr>2021-08-17T17:14:16Z</vt:lpwstr>
  </property>
  <property fmtid="{D5CDD505-2E9C-101B-9397-08002B2CF9AE}" pid="17" name="MSIP_Label_5af4f1a9-ae13-4e26-ac6c-11f4c8a2f064_ContentBits">
    <vt:lpwstr>0</vt:lpwstr>
  </property>
  <property fmtid="{D5CDD505-2E9C-101B-9397-08002B2CF9AE}" pid="18" name="MSIP_Label_5af4f1a9-ae13-4e26-ac6c-11f4c8a2f064_Name">
    <vt:lpwstr>5af4f1a9-ae13-4e26-ac6c-11f4c8a2f064</vt:lpwstr>
  </property>
  <property fmtid="{D5CDD505-2E9C-101B-9397-08002B2CF9AE}" pid="19" name="MSIP_Label_5af4f1a9-ae13-4e26-ac6c-11f4c8a2f064_ActionId">
    <vt:lpwstr>4e35e75a-11d3-41b3-b781-8678d278f6ac</vt:lpwstr>
  </property>
  <property fmtid="{D5CDD505-2E9C-101B-9397-08002B2CF9AE}" pid="20" name="TemplafyTimeStamp">
    <vt:lpwstr>2023-07-20T13:12:42</vt:lpwstr>
  </property>
  <property fmtid="{D5CDD505-2E9C-101B-9397-08002B2CF9AE}" pid="21" name="TemplafyTenantId">
    <vt:lpwstr>atea</vt:lpwstr>
  </property>
  <property fmtid="{D5CDD505-2E9C-101B-9397-08002B2CF9AE}" pid="22" name="TemplafyTemplateId">
    <vt:lpwstr>638254555574408841</vt:lpwstr>
  </property>
  <property fmtid="{D5CDD505-2E9C-101B-9397-08002B2CF9AE}" pid="23" name="TemplafyUserProfileId">
    <vt:lpwstr>637709225171726338</vt:lpwstr>
  </property>
  <property fmtid="{D5CDD505-2E9C-101B-9397-08002B2CF9AE}" pid="24" name="TemplafyLanguageCode">
    <vt:lpwstr>en-GB</vt:lpwstr>
  </property>
  <property fmtid="{D5CDD505-2E9C-101B-9397-08002B2CF9AE}" pid="25" name="TemplafyFromBlank">
    <vt:bool>true</vt:bool>
  </property>
</Properties>
</file>

<file path=docProps/thumbnail.jpeg>
</file>